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Nunito SemiBold"/>
      <p:regular r:id="rId16"/>
      <p:bold r:id="rId17"/>
      <p:italic r:id="rId18"/>
      <p:boldItalic r:id="rId19"/>
    </p:embeddedFont>
    <p:embeddedFont>
      <p:font typeface="Nunito"/>
      <p:bold r:id="rId20"/>
      <p:boldItalic r:id="rId21"/>
    </p:embeddedFont>
    <p:embeddedFont>
      <p:font typeface="Nunito ExtraBold"/>
      <p:bold r:id="rId22"/>
      <p:boldItalic r:id="rId23"/>
    </p:embeddedFont>
    <p:embeddedFont>
      <p:font typeface="Nunito Medium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bold.fntdata"/><Relationship Id="rId22" Type="http://schemas.openxmlformats.org/officeDocument/2006/relationships/font" Target="fonts/NunitoExtraBold-bold.fntdata"/><Relationship Id="rId21" Type="http://schemas.openxmlformats.org/officeDocument/2006/relationships/font" Target="fonts/Nunito-boldItalic.fntdata"/><Relationship Id="rId24" Type="http://schemas.openxmlformats.org/officeDocument/2006/relationships/font" Target="fonts/NunitoMedium-regular.fntdata"/><Relationship Id="rId23" Type="http://schemas.openxmlformats.org/officeDocument/2006/relationships/font" Target="fonts/NunitoExtraBol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Medium-italic.fntdata"/><Relationship Id="rId25" Type="http://schemas.openxmlformats.org/officeDocument/2006/relationships/font" Target="fonts/NunitoMedium-bold.fntdata"/><Relationship Id="rId27" Type="http://schemas.openxmlformats.org/officeDocument/2006/relationships/font" Target="fonts/Nunito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NunitoSemiBold-bold.fntdata"/><Relationship Id="rId16" Type="http://schemas.openxmlformats.org/officeDocument/2006/relationships/font" Target="fonts/NunitoSemiBold-regular.fntdata"/><Relationship Id="rId19" Type="http://schemas.openxmlformats.org/officeDocument/2006/relationships/font" Target="fonts/NunitoSemiBold-boldItalic.fntdata"/><Relationship Id="rId18" Type="http://schemas.openxmlformats.org/officeDocument/2006/relationships/font" Target="fonts/NunitoSemiBold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h2c2cf7d8560879ac_1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h2c2cf7d8560879ac_1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h2c2cf7d8560879ac_18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h2c2cf7d8560879ac_1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h1986d852d368eb56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h1986d852d368eb5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h2c2cf7d8560879ac_17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h2c2cf7d8560879ac_1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h2c2cf7d8560879ac_16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h2c2cf7d8560879ac_1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h2c2cf7d8560879ac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h2c2cf7d8560879ac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h1986d852d368eb56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h1986d852d368eb56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h2c2cf7d8560879ac_80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h2c2cf7d8560879ac_8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h2c2cf7d8560879ac_79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h2c2cf7d8560879ac_7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h2c2cf7d8560879ac_78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h2c2cf7d8560879ac_7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2c2cf7d8560879ac_13_0)">
  <p:cSld name="Generated (h2c2cf7d8560879ac_13_0)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rive.google.com/file/d/14mRW_sU5lyymMkuhq-BbNUt3KOpeHc0k/view?usp=sharing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hyperlink" Target="https://drive.google.com/drive/folders/1GgiHmU_ybUowq5DQNh1QG83V3SaL8sdP?usp=sharing" TargetMode="External"/><Relationship Id="rId5" Type="http://schemas.openxmlformats.org/officeDocument/2006/relationships/hyperlink" Target="https://www.youtube.com/watch?v=CNbld-7QJ7s&amp;t=57s" TargetMode="External"/><Relationship Id="rId6" Type="http://schemas.openxmlformats.org/officeDocument/2006/relationships/hyperlink" Target="https://www.youtube.com/watch?v=UF_3MrYXDw4&amp;t=282s" TargetMode="External"/><Relationship Id="rId7" Type="http://schemas.openxmlformats.org/officeDocument/2006/relationships/hyperlink" Target="https://youtu.be/4SrLBcM991E" TargetMode="External"/><Relationship Id="rId8" Type="http://schemas.openxmlformats.org/officeDocument/2006/relationships/hyperlink" Target="https://youtu.be/as-tfxoDPS4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0" y="123539"/>
            <a:ext cx="9144000" cy="5019961"/>
            <a:chOff x="0" y="123539"/>
            <a:chExt cx="9144000" cy="5019961"/>
          </a:xfrm>
        </p:grpSpPr>
        <p:sp>
          <p:nvSpPr>
            <p:cNvPr id="56" name="Google Shape;56;p14"/>
            <p:cNvSpPr/>
            <p:nvPr/>
          </p:nvSpPr>
          <p:spPr>
            <a:xfrm>
              <a:off x="476250" y="123539"/>
              <a:ext cx="1252200" cy="678900"/>
            </a:xfrm>
            <a:custGeom>
              <a:rect b="b" l="l" r="r" t="t"/>
              <a:pathLst>
                <a:path extrusionOk="0" h="120000" w="120000">
                  <a:moveTo>
                    <a:pt x="25550" y="120000"/>
                  </a:moveTo>
                  <a:cubicBezTo>
                    <a:pt x="11438" y="120000"/>
                    <a:pt x="0" y="98906"/>
                    <a:pt x="0" y="72896"/>
                  </a:cubicBezTo>
                  <a:cubicBezTo>
                    <a:pt x="0" y="46869"/>
                    <a:pt x="11438" y="25774"/>
                    <a:pt x="25550" y="25774"/>
                  </a:cubicBezTo>
                  <a:cubicBezTo>
                    <a:pt x="34614" y="7929"/>
                    <a:pt x="48042" y="0"/>
                    <a:pt x="61050" y="4781"/>
                  </a:cubicBezTo>
                  <a:cubicBezTo>
                    <a:pt x="74058" y="9579"/>
                    <a:pt x="84792" y="26431"/>
                    <a:pt x="89439" y="49343"/>
                  </a:cubicBezTo>
                  <a:cubicBezTo>
                    <a:pt x="99169" y="46801"/>
                    <a:pt x="108818" y="54781"/>
                    <a:pt x="114267" y="69848"/>
                  </a:cubicBezTo>
                  <a:cubicBezTo>
                    <a:pt x="119717" y="84933"/>
                    <a:pt x="120000" y="104428"/>
                    <a:pt x="114989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>
              <a:off x="6477000" y="221551"/>
              <a:ext cx="1073400" cy="582000"/>
            </a:xfrm>
            <a:custGeom>
              <a:rect b="b" l="l" r="r" t="t"/>
              <a:pathLst>
                <a:path extrusionOk="0" h="120000" w="120000">
                  <a:moveTo>
                    <a:pt x="25546" y="120000"/>
                  </a:moveTo>
                  <a:cubicBezTo>
                    <a:pt x="11437" y="120000"/>
                    <a:pt x="0" y="98891"/>
                    <a:pt x="0" y="72872"/>
                  </a:cubicBezTo>
                  <a:cubicBezTo>
                    <a:pt x="0" y="46853"/>
                    <a:pt x="11437" y="25763"/>
                    <a:pt x="25546" y="25763"/>
                  </a:cubicBezTo>
                  <a:cubicBezTo>
                    <a:pt x="34608" y="7933"/>
                    <a:pt x="48036" y="0"/>
                    <a:pt x="61049" y="4772"/>
                  </a:cubicBezTo>
                  <a:cubicBezTo>
                    <a:pt x="74051" y="9583"/>
                    <a:pt x="84785" y="26431"/>
                    <a:pt x="89428" y="49327"/>
                  </a:cubicBezTo>
                  <a:cubicBezTo>
                    <a:pt x="99161" y="46794"/>
                    <a:pt x="108819" y="54767"/>
                    <a:pt x="114260" y="69848"/>
                  </a:cubicBezTo>
                  <a:cubicBezTo>
                    <a:pt x="119712" y="84909"/>
                    <a:pt x="120000" y="104408"/>
                    <a:pt x="114984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>
              <a:off x="0" y="4572000"/>
              <a:ext cx="9144000" cy="571500"/>
            </a:xfrm>
            <a:prstGeom prst="rect">
              <a:avLst/>
            </a:prstGeom>
            <a:solidFill>
              <a:srgbClr val="4CAF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>
              <a:off x="0" y="4762500"/>
              <a:ext cx="9144000" cy="381000"/>
            </a:xfrm>
            <a:prstGeom prst="rect">
              <a:avLst/>
            </a:prstGeom>
            <a:solidFill>
              <a:srgbClr val="388E3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14"/>
          <p:cNvSpPr txBox="1"/>
          <p:nvPr/>
        </p:nvSpPr>
        <p:spPr>
          <a:xfrm>
            <a:off x="571500" y="381000"/>
            <a:ext cx="80010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800">
                <a:solidFill>
                  <a:srgbClr val="1A237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Follow School Bus Safety Rules Every Day</a:t>
            </a:r>
            <a:endParaRPr b="0" sz="2800">
              <a:solidFill>
                <a:srgbClr val="1A237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2196F3"/>
                </a:solidFill>
                <a:latin typeface="Nunito"/>
                <a:ea typeface="Nunito"/>
                <a:cs typeface="Nunito"/>
                <a:sym typeface="Nunito"/>
              </a:rPr>
              <a:t>A Guide to Safe Travel for Students</a:t>
            </a:r>
            <a:endParaRPr b="1" sz="1800">
              <a:solidFill>
                <a:srgbClr val="2196F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61" name="Google Shape;61;p14"/>
          <p:cNvGrpSpPr/>
          <p:nvPr/>
        </p:nvGrpSpPr>
        <p:grpSpPr>
          <a:xfrm>
            <a:off x="571500" y="1476375"/>
            <a:ext cx="3943500" cy="2762400"/>
            <a:chOff x="0" y="0"/>
            <a:chExt cx="3943500" cy="2762400"/>
          </a:xfrm>
        </p:grpSpPr>
        <p:grpSp>
          <p:nvGrpSpPr>
            <p:cNvPr id="62" name="Google Shape;62;p14"/>
            <p:cNvGrpSpPr/>
            <p:nvPr/>
          </p:nvGrpSpPr>
          <p:grpSpPr>
            <a:xfrm>
              <a:off x="0" y="0"/>
              <a:ext cx="3943500" cy="476400"/>
              <a:chOff x="0" y="0"/>
              <a:chExt cx="3943500" cy="476400"/>
            </a:xfrm>
          </p:grpSpPr>
          <p:sp>
            <p:nvSpPr>
              <p:cNvPr id="63" name="Google Shape;63;p14"/>
              <p:cNvSpPr/>
              <p:nvPr/>
            </p:nvSpPr>
            <p:spPr>
              <a:xfrm>
                <a:off x="0" y="0"/>
                <a:ext cx="304800" cy="3048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4"/>
              <p:cNvSpPr/>
              <p:nvPr/>
            </p:nvSpPr>
            <p:spPr>
              <a:xfrm>
                <a:off x="85725" y="104775"/>
                <a:ext cx="133500" cy="95400"/>
              </a:xfrm>
              <a:custGeom>
                <a:rect b="b" l="l" r="r" t="t"/>
                <a:pathLst>
                  <a:path extrusionOk="0" h="120000" w="120000">
                    <a:moveTo>
                      <a:pt x="0" y="60000"/>
                    </a:moveTo>
                    <a:lnTo>
                      <a:pt x="42857" y="120000"/>
                    </a:lnTo>
                    <a:lnTo>
                      <a:pt x="120000" y="0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cap="rnd" cmpd="sng" w="285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4"/>
              <p:cNvSpPr txBox="1"/>
              <p:nvPr/>
            </p:nvSpPr>
            <p:spPr>
              <a:xfrm>
                <a:off x="419100" y="0"/>
                <a:ext cx="3524400" cy="47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400">
                    <a:solidFill>
                      <a:srgbClr val="37474F"/>
                    </a:solidFill>
                    <a:latin typeface="Nunito SemiBold"/>
                    <a:ea typeface="Nunito SemiBold"/>
                    <a:cs typeface="Nunito SemiBold"/>
                    <a:sym typeface="Nunito SemiBold"/>
                  </a:rPr>
                  <a:t>Welcome to School Bus Safety.</a:t>
                </a:r>
                <a:endParaRPr b="0" sz="14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endParaRPr>
              </a:p>
            </p:txBody>
          </p:sp>
        </p:grpSp>
        <p:grpSp>
          <p:nvGrpSpPr>
            <p:cNvPr id="66" name="Google Shape;66;p14"/>
            <p:cNvGrpSpPr/>
            <p:nvPr/>
          </p:nvGrpSpPr>
          <p:grpSpPr>
            <a:xfrm>
              <a:off x="0" y="571500"/>
              <a:ext cx="3943500" cy="619200"/>
              <a:chOff x="0" y="0"/>
              <a:chExt cx="3943500" cy="619200"/>
            </a:xfrm>
          </p:grpSpPr>
          <p:sp>
            <p:nvSpPr>
              <p:cNvPr id="67" name="Google Shape;67;p14"/>
              <p:cNvSpPr/>
              <p:nvPr/>
            </p:nvSpPr>
            <p:spPr>
              <a:xfrm>
                <a:off x="0" y="0"/>
                <a:ext cx="304800" cy="3048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14"/>
              <p:cNvSpPr/>
              <p:nvPr/>
            </p:nvSpPr>
            <p:spPr>
              <a:xfrm>
                <a:off x="85725" y="104775"/>
                <a:ext cx="133500" cy="95400"/>
              </a:xfrm>
              <a:custGeom>
                <a:rect b="b" l="l" r="r" t="t"/>
                <a:pathLst>
                  <a:path extrusionOk="0" h="120000" w="120000">
                    <a:moveTo>
                      <a:pt x="0" y="60000"/>
                    </a:moveTo>
                    <a:lnTo>
                      <a:pt x="42857" y="120000"/>
                    </a:lnTo>
                    <a:lnTo>
                      <a:pt x="120000" y="0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cap="rnd" cmpd="sng" w="285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14"/>
              <p:cNvSpPr txBox="1"/>
              <p:nvPr/>
            </p:nvSpPr>
            <p:spPr>
              <a:xfrm>
                <a:off x="419100" y="0"/>
                <a:ext cx="3524400" cy="6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350">
                    <a:solidFill>
                      <a:srgbClr val="37474F"/>
                    </a:solidFill>
                    <a:latin typeface="Nunito Medium"/>
                    <a:ea typeface="Nunito Medium"/>
                    <a:cs typeface="Nunito Medium"/>
                    <a:sym typeface="Nunito Medium"/>
                  </a:rPr>
                  <a:t>Learn the rules to ensure the safest means of travel to and from school.</a:t>
                </a:r>
                <a:endParaRPr b="0" sz="135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endParaRPr>
              </a:p>
            </p:txBody>
          </p:sp>
        </p:grpSp>
        <p:grpSp>
          <p:nvGrpSpPr>
            <p:cNvPr id="70" name="Google Shape;70;p14"/>
            <p:cNvGrpSpPr/>
            <p:nvPr/>
          </p:nvGrpSpPr>
          <p:grpSpPr>
            <a:xfrm>
              <a:off x="0" y="1285875"/>
              <a:ext cx="3943500" cy="714300"/>
              <a:chOff x="0" y="0"/>
              <a:chExt cx="3943500" cy="714300"/>
            </a:xfrm>
          </p:grpSpPr>
          <p:sp>
            <p:nvSpPr>
              <p:cNvPr id="71" name="Google Shape;71;p14"/>
              <p:cNvSpPr/>
              <p:nvPr/>
            </p:nvSpPr>
            <p:spPr>
              <a:xfrm>
                <a:off x="0" y="0"/>
                <a:ext cx="304800" cy="3048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4"/>
              <p:cNvSpPr/>
              <p:nvPr/>
            </p:nvSpPr>
            <p:spPr>
              <a:xfrm>
                <a:off x="85725" y="104775"/>
                <a:ext cx="133500" cy="95400"/>
              </a:xfrm>
              <a:custGeom>
                <a:rect b="b" l="l" r="r" t="t"/>
                <a:pathLst>
                  <a:path extrusionOk="0" h="120000" w="120000">
                    <a:moveTo>
                      <a:pt x="0" y="60000"/>
                    </a:moveTo>
                    <a:lnTo>
                      <a:pt x="42857" y="120000"/>
                    </a:lnTo>
                    <a:lnTo>
                      <a:pt x="120000" y="0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cap="rnd" cmpd="sng" w="285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4"/>
              <p:cNvSpPr txBox="1"/>
              <p:nvPr/>
            </p:nvSpPr>
            <p:spPr>
              <a:xfrm>
                <a:off x="419100" y="0"/>
                <a:ext cx="3524400" cy="714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350">
                    <a:solidFill>
                      <a:srgbClr val="37474F"/>
                    </a:solidFill>
                    <a:latin typeface="Nunito Medium"/>
                    <a:ea typeface="Nunito Medium"/>
                    <a:cs typeface="Nunito Medium"/>
                    <a:sym typeface="Nunito Medium"/>
                  </a:rPr>
                  <a:t>Always listen to your bus driver — they are responsible for your safety.</a:t>
                </a:r>
                <a:endParaRPr b="0" sz="135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endParaRPr>
              </a:p>
            </p:txBody>
          </p:sp>
        </p:grpSp>
        <p:grpSp>
          <p:nvGrpSpPr>
            <p:cNvPr id="74" name="Google Shape;74;p14"/>
            <p:cNvGrpSpPr/>
            <p:nvPr/>
          </p:nvGrpSpPr>
          <p:grpSpPr>
            <a:xfrm>
              <a:off x="0" y="2095500"/>
              <a:ext cx="3943500" cy="666900"/>
              <a:chOff x="0" y="0"/>
              <a:chExt cx="3943500" cy="666900"/>
            </a:xfrm>
          </p:grpSpPr>
          <p:sp>
            <p:nvSpPr>
              <p:cNvPr id="75" name="Google Shape;75;p14"/>
              <p:cNvSpPr/>
              <p:nvPr/>
            </p:nvSpPr>
            <p:spPr>
              <a:xfrm>
                <a:off x="0" y="0"/>
                <a:ext cx="304800" cy="3048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4"/>
              <p:cNvSpPr/>
              <p:nvPr/>
            </p:nvSpPr>
            <p:spPr>
              <a:xfrm>
                <a:off x="85725" y="104775"/>
                <a:ext cx="133500" cy="95400"/>
              </a:xfrm>
              <a:custGeom>
                <a:rect b="b" l="l" r="r" t="t"/>
                <a:pathLst>
                  <a:path extrusionOk="0" h="120000" w="120000">
                    <a:moveTo>
                      <a:pt x="0" y="60000"/>
                    </a:moveTo>
                    <a:lnTo>
                      <a:pt x="42857" y="120000"/>
                    </a:lnTo>
                    <a:lnTo>
                      <a:pt x="120000" y="0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cap="rnd" cmpd="sng" w="285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14"/>
              <p:cNvSpPr txBox="1"/>
              <p:nvPr/>
            </p:nvSpPr>
            <p:spPr>
              <a:xfrm>
                <a:off x="419100" y="0"/>
                <a:ext cx="3524400" cy="66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350">
                    <a:solidFill>
                      <a:srgbClr val="37474F"/>
                    </a:solidFill>
                    <a:latin typeface="Nunito Medium"/>
                    <a:ea typeface="Nunito Medium"/>
                    <a:cs typeface="Nunito Medium"/>
                    <a:sym typeface="Nunito Medium"/>
                  </a:rPr>
                  <a:t>Follow all instructions carefully to keep yourself and others safe every day.</a:t>
                </a:r>
                <a:endParaRPr b="0" sz="135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endParaRPr>
              </a:p>
            </p:txBody>
          </p:sp>
        </p:grpSp>
      </p:grpSp>
      <p:pic>
        <p:nvPicPr>
          <p:cNvPr id="78" name="Google Shape;78;p14"/>
          <p:cNvPicPr preferRelativeResize="0"/>
          <p:nvPr/>
        </p:nvPicPr>
        <p:blipFill rotWithShape="1">
          <a:blip r:embed="rId4">
            <a:alphaModFix/>
          </a:blip>
          <a:srcRect b="0" l="2162" r="2153" t="0"/>
          <a:stretch/>
        </p:blipFill>
        <p:spPr>
          <a:xfrm>
            <a:off x="4572000" y="1428750"/>
            <a:ext cx="4000500" cy="2333700"/>
          </a:xfrm>
          <a:prstGeom prst="roundRect">
            <a:avLst>
              <a:gd fmla="val 6530" name="adj"/>
            </a:avLst>
          </a:prstGeom>
          <a:noFill/>
          <a:ln>
            <a:noFill/>
          </a:ln>
        </p:spPr>
      </p:pic>
      <p:grpSp>
        <p:nvGrpSpPr>
          <p:cNvPr id="79" name="Google Shape;79;p14"/>
          <p:cNvGrpSpPr/>
          <p:nvPr/>
        </p:nvGrpSpPr>
        <p:grpSpPr>
          <a:xfrm>
            <a:off x="7862888" y="4010025"/>
            <a:ext cx="785895" cy="502920"/>
            <a:chOff x="47625" y="95250"/>
            <a:chExt cx="714450" cy="457200"/>
          </a:xfrm>
        </p:grpSpPr>
        <p:sp>
          <p:nvSpPr>
            <p:cNvPr id="80" name="Google Shape;80;p14"/>
            <p:cNvSpPr/>
            <p:nvPr/>
          </p:nvSpPr>
          <p:spPr>
            <a:xfrm>
              <a:off x="47625" y="95250"/>
              <a:ext cx="666900" cy="381000"/>
            </a:xfrm>
            <a:prstGeom prst="roundRect">
              <a:avLst>
                <a:gd fmla="val 20000" name="adj"/>
              </a:avLst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571500" y="190500"/>
              <a:ext cx="190500" cy="285900"/>
            </a:xfrm>
            <a:prstGeom prst="roundRect">
              <a:avLst>
                <a:gd fmla="val 20000" name="adj"/>
              </a:avLst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95250" y="142875"/>
              <a:ext cx="142800" cy="142800"/>
            </a:xfrm>
            <a:prstGeom prst="roundRect">
              <a:avLst>
                <a:gd fmla="val 13333" name="adj"/>
              </a:avLst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285750" y="142875"/>
              <a:ext cx="142800" cy="142800"/>
            </a:xfrm>
            <a:prstGeom prst="roundRect">
              <a:avLst>
                <a:gd fmla="val 13333" name="adj"/>
              </a:avLst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476250" y="142875"/>
              <a:ext cx="142800" cy="142800"/>
            </a:xfrm>
            <a:prstGeom prst="roundRect">
              <a:avLst>
                <a:gd fmla="val 13333" name="adj"/>
              </a:avLst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114300" y="400050"/>
              <a:ext cx="152400" cy="152400"/>
            </a:xfrm>
            <a:prstGeom prst="ellipse">
              <a:avLst/>
            </a:prstGeom>
            <a:solidFill>
              <a:srgbClr val="37474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4"/>
            <p:cNvSpPr/>
            <p:nvPr/>
          </p:nvSpPr>
          <p:spPr>
            <a:xfrm>
              <a:off x="495300" y="400050"/>
              <a:ext cx="152400" cy="152400"/>
            </a:xfrm>
            <a:prstGeom prst="ellipse">
              <a:avLst/>
            </a:prstGeom>
            <a:solidFill>
              <a:srgbClr val="37474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161925" y="447675"/>
              <a:ext cx="57300" cy="57300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542925" y="447675"/>
              <a:ext cx="57300" cy="57300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714375" y="333375"/>
              <a:ext cx="47700" cy="47700"/>
            </a:xfrm>
            <a:prstGeom prst="roundRect">
              <a:avLst>
                <a:gd fmla="val 20000" name="adj"/>
              </a:avLst>
            </a:prstGeom>
            <a:solidFill>
              <a:srgbClr val="F4433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15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95" name="Google Shape;95;p15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7F9F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6" name="Google Shape;96;p15"/>
            <p:cNvGrpSpPr/>
            <p:nvPr/>
          </p:nvGrpSpPr>
          <p:grpSpPr>
            <a:xfrm>
              <a:off x="190500" y="190500"/>
              <a:ext cx="390525" cy="390525"/>
              <a:chOff x="0" y="0"/>
              <a:chExt cx="390525" cy="390525"/>
            </a:xfrm>
          </p:grpSpPr>
          <p:sp>
            <p:nvSpPr>
              <p:cNvPr id="97" name="Google Shape;97;p15"/>
              <p:cNvSpPr/>
              <p:nvPr/>
            </p:nvSpPr>
            <p:spPr>
              <a:xfrm>
                <a:off x="0" y="0"/>
                <a:ext cx="190500" cy="190500"/>
              </a:xfrm>
              <a:prstGeom prst="ellipse">
                <a:avLst/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" name="Google Shape;98;p15"/>
              <p:cNvSpPr/>
              <p:nvPr/>
            </p:nvSpPr>
            <p:spPr>
              <a:xfrm>
                <a:off x="276225" y="38100"/>
                <a:ext cx="114300" cy="114300"/>
              </a:xfrm>
              <a:prstGeom prst="ellipse">
                <a:avLst/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15"/>
              <p:cNvSpPr/>
              <p:nvPr/>
            </p:nvSpPr>
            <p:spPr>
              <a:xfrm>
                <a:off x="38100" y="276225"/>
                <a:ext cx="114300" cy="1143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0" name="Google Shape;100;p15"/>
            <p:cNvGrpSpPr/>
            <p:nvPr/>
          </p:nvGrpSpPr>
          <p:grpSpPr>
            <a:xfrm rot="10800000">
              <a:off x="8562975" y="4562475"/>
              <a:ext cx="390525" cy="390525"/>
              <a:chOff x="0" y="0"/>
              <a:chExt cx="390525" cy="390525"/>
            </a:xfrm>
          </p:grpSpPr>
          <p:sp>
            <p:nvSpPr>
              <p:cNvPr id="101" name="Google Shape;101;p15"/>
              <p:cNvSpPr/>
              <p:nvPr/>
            </p:nvSpPr>
            <p:spPr>
              <a:xfrm>
                <a:off x="0" y="0"/>
                <a:ext cx="190500" cy="190500"/>
              </a:xfrm>
              <a:prstGeom prst="ellipse">
                <a:avLst/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5"/>
              <p:cNvSpPr/>
              <p:nvPr/>
            </p:nvSpPr>
            <p:spPr>
              <a:xfrm>
                <a:off x="276225" y="38100"/>
                <a:ext cx="114300" cy="114300"/>
              </a:xfrm>
              <a:prstGeom prst="ellipse">
                <a:avLst/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5"/>
              <p:cNvSpPr/>
              <p:nvPr/>
            </p:nvSpPr>
            <p:spPr>
              <a:xfrm>
                <a:off x="38100" y="276225"/>
                <a:ext cx="114300" cy="1143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4" name="Google Shape;104;p15"/>
          <p:cNvSpPr txBox="1"/>
          <p:nvPr/>
        </p:nvSpPr>
        <p:spPr>
          <a:xfrm>
            <a:off x="571500" y="381000"/>
            <a:ext cx="8001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80">
                <a:solidFill>
                  <a:srgbClr val="1A237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Behave Safely and Respectfully on the School Bus</a:t>
            </a:r>
            <a:endParaRPr b="0" sz="2480">
              <a:solidFill>
                <a:srgbClr val="1A237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105" name="Google Shape;105;p15"/>
          <p:cNvGrpSpPr/>
          <p:nvPr/>
        </p:nvGrpSpPr>
        <p:grpSpPr>
          <a:xfrm>
            <a:off x="571500" y="1143000"/>
            <a:ext cx="2476500" cy="2381400"/>
            <a:chOff x="0" y="0"/>
            <a:chExt cx="2476500" cy="2381400"/>
          </a:xfrm>
        </p:grpSpPr>
        <p:sp>
          <p:nvSpPr>
            <p:cNvPr id="106" name="Google Shape;106;p15"/>
            <p:cNvSpPr/>
            <p:nvPr/>
          </p:nvSpPr>
          <p:spPr>
            <a:xfrm>
              <a:off x="0" y="0"/>
              <a:ext cx="2476500" cy="2381400"/>
            </a:xfrm>
            <a:prstGeom prst="roundRect">
              <a:avLst>
                <a:gd fmla="val 64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0" y="0"/>
              <a:ext cx="2476500" cy="76200"/>
            </a:xfrm>
            <a:prstGeom prst="roundRect">
              <a:avLst>
                <a:gd fmla="val 50000" name="adj"/>
              </a:avLst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5"/>
            <p:cNvSpPr txBox="1"/>
            <p:nvPr/>
          </p:nvSpPr>
          <p:spPr>
            <a:xfrm>
              <a:off x="190500" y="238125"/>
              <a:ext cx="2095500" cy="195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600">
                  <a:solidFill>
                    <a:srgbClr val="2196F3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Seat Rules</a:t>
              </a:r>
              <a:endParaRPr b="0" sz="1600">
                <a:solidFill>
                  <a:srgbClr val="2196F3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4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Go directly to your assigned seat and sit facing forward at all times while the bus is in motion.</a:t>
              </a:r>
              <a:endParaRPr b="0" sz="140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</p:grpSp>
      <p:grpSp>
        <p:nvGrpSpPr>
          <p:cNvPr id="109" name="Google Shape;109;p15"/>
          <p:cNvGrpSpPr/>
          <p:nvPr/>
        </p:nvGrpSpPr>
        <p:grpSpPr>
          <a:xfrm>
            <a:off x="3333750" y="1143000"/>
            <a:ext cx="2476500" cy="2381400"/>
            <a:chOff x="0" y="0"/>
            <a:chExt cx="2476500" cy="2381400"/>
          </a:xfrm>
        </p:grpSpPr>
        <p:sp>
          <p:nvSpPr>
            <p:cNvPr id="110" name="Google Shape;110;p15"/>
            <p:cNvSpPr/>
            <p:nvPr/>
          </p:nvSpPr>
          <p:spPr>
            <a:xfrm>
              <a:off x="0" y="0"/>
              <a:ext cx="2476500" cy="2381400"/>
            </a:xfrm>
            <a:prstGeom prst="roundRect">
              <a:avLst>
                <a:gd fmla="val 64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0" y="0"/>
              <a:ext cx="2476500" cy="76200"/>
            </a:xfrm>
            <a:prstGeom prst="roundRect">
              <a:avLst>
                <a:gd fmla="val 50000" name="adj"/>
              </a:avLst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5"/>
            <p:cNvSpPr txBox="1"/>
            <p:nvPr/>
          </p:nvSpPr>
          <p:spPr>
            <a:xfrm>
              <a:off x="190500" y="238125"/>
              <a:ext cx="2095500" cy="195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600">
                  <a:solidFill>
                    <a:srgbClr val="F57F1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Noise &amp; Aisles</a:t>
              </a:r>
              <a:endParaRPr b="0" sz="1600">
                <a:solidFill>
                  <a:srgbClr val="F57F1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4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Loud or noisy behavior is prohibited.</a:t>
              </a:r>
              <a:endParaRPr b="0" sz="140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4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Keep the aisle clear of hands, feet, and objects at all times.</a:t>
              </a:r>
              <a:endParaRPr b="0" sz="140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</p:grpSp>
      <p:grpSp>
        <p:nvGrpSpPr>
          <p:cNvPr id="113" name="Google Shape;113;p15"/>
          <p:cNvGrpSpPr/>
          <p:nvPr/>
        </p:nvGrpSpPr>
        <p:grpSpPr>
          <a:xfrm>
            <a:off x="6096000" y="1143000"/>
            <a:ext cx="2476500" cy="2381400"/>
            <a:chOff x="0" y="0"/>
            <a:chExt cx="2476500" cy="2381400"/>
          </a:xfrm>
        </p:grpSpPr>
        <p:sp>
          <p:nvSpPr>
            <p:cNvPr id="114" name="Google Shape;114;p15"/>
            <p:cNvSpPr/>
            <p:nvPr/>
          </p:nvSpPr>
          <p:spPr>
            <a:xfrm>
              <a:off x="0" y="0"/>
              <a:ext cx="2476500" cy="2381400"/>
            </a:xfrm>
            <a:prstGeom prst="roundRect">
              <a:avLst>
                <a:gd fmla="val 64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0" y="0"/>
              <a:ext cx="2476500" cy="76200"/>
            </a:xfrm>
            <a:prstGeom prst="roundRect">
              <a:avLst>
                <a:gd fmla="val 50000" name="adj"/>
              </a:avLst>
            </a:prstGeom>
            <a:solidFill>
              <a:srgbClr val="4CAF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5"/>
            <p:cNvSpPr txBox="1"/>
            <p:nvPr/>
          </p:nvSpPr>
          <p:spPr>
            <a:xfrm>
              <a:off x="190500" y="238125"/>
              <a:ext cx="2095500" cy="195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600">
                  <a:solidFill>
                    <a:srgbClr val="4CAF50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General Conduct</a:t>
              </a:r>
              <a:endParaRPr b="0" sz="1600">
                <a:solidFill>
                  <a:srgbClr val="4CAF50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4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Do not eat or drink on the bus</a:t>
              </a:r>
              <a:r>
                <a:rPr lang="en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 without permission. </a:t>
              </a:r>
              <a:endParaRPr b="0" sz="140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4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Do not open windows without permission from the driver.</a:t>
              </a:r>
              <a:endParaRPr b="0" sz="140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</p:grpSp>
      <p:grpSp>
        <p:nvGrpSpPr>
          <p:cNvPr id="117" name="Google Shape;117;p15"/>
          <p:cNvGrpSpPr/>
          <p:nvPr/>
        </p:nvGrpSpPr>
        <p:grpSpPr>
          <a:xfrm>
            <a:off x="571500" y="3762375"/>
            <a:ext cx="8001000" cy="904800"/>
            <a:chOff x="0" y="0"/>
            <a:chExt cx="8001000" cy="904800"/>
          </a:xfrm>
        </p:grpSpPr>
        <p:sp>
          <p:nvSpPr>
            <p:cNvPr id="118" name="Google Shape;118;p15"/>
            <p:cNvSpPr/>
            <p:nvPr/>
          </p:nvSpPr>
          <p:spPr>
            <a:xfrm>
              <a:off x="0" y="0"/>
              <a:ext cx="8001000" cy="904800"/>
            </a:xfrm>
            <a:prstGeom prst="roundRect">
              <a:avLst>
                <a:gd fmla="val 16842" name="adj"/>
              </a:avLst>
            </a:prstGeom>
            <a:solidFill>
              <a:srgbClr val="FFF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9" name="Google Shape;119;p15"/>
            <p:cNvGrpSpPr/>
            <p:nvPr/>
          </p:nvGrpSpPr>
          <p:grpSpPr>
            <a:xfrm>
              <a:off x="333375" y="304800"/>
              <a:ext cx="714450" cy="457200"/>
              <a:chOff x="47625" y="95250"/>
              <a:chExt cx="714450" cy="457200"/>
            </a:xfrm>
          </p:grpSpPr>
          <p:sp>
            <p:nvSpPr>
              <p:cNvPr id="120" name="Google Shape;120;p15"/>
              <p:cNvSpPr/>
              <p:nvPr/>
            </p:nvSpPr>
            <p:spPr>
              <a:xfrm>
                <a:off x="47625" y="95250"/>
                <a:ext cx="666900" cy="381000"/>
              </a:xfrm>
              <a:prstGeom prst="roundRect">
                <a:avLst>
                  <a:gd fmla="val 20000" name="adj"/>
                </a:avLst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5"/>
              <p:cNvSpPr/>
              <p:nvPr/>
            </p:nvSpPr>
            <p:spPr>
              <a:xfrm>
                <a:off x="571500" y="190500"/>
                <a:ext cx="190500" cy="285900"/>
              </a:xfrm>
              <a:prstGeom prst="roundRect">
                <a:avLst>
                  <a:gd fmla="val 20000" name="adj"/>
                </a:avLst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5"/>
              <p:cNvSpPr/>
              <p:nvPr/>
            </p:nvSpPr>
            <p:spPr>
              <a:xfrm>
                <a:off x="95250" y="142875"/>
                <a:ext cx="142800" cy="142800"/>
              </a:xfrm>
              <a:prstGeom prst="roundRect">
                <a:avLst>
                  <a:gd fmla="val 13333" name="adj"/>
                </a:avLst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5"/>
              <p:cNvSpPr/>
              <p:nvPr/>
            </p:nvSpPr>
            <p:spPr>
              <a:xfrm>
                <a:off x="285750" y="142875"/>
                <a:ext cx="142800" cy="142800"/>
              </a:xfrm>
              <a:prstGeom prst="roundRect">
                <a:avLst>
                  <a:gd fmla="val 13333" name="adj"/>
                </a:avLst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476250" y="142875"/>
                <a:ext cx="142800" cy="142800"/>
              </a:xfrm>
              <a:prstGeom prst="roundRect">
                <a:avLst>
                  <a:gd fmla="val 13333" name="adj"/>
                </a:avLst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114300" y="400050"/>
                <a:ext cx="152400" cy="152400"/>
              </a:xfrm>
              <a:prstGeom prst="ellipse">
                <a:avLst/>
              </a:prstGeom>
              <a:solidFill>
                <a:srgbClr val="37474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495300" y="400050"/>
                <a:ext cx="152400" cy="152400"/>
              </a:xfrm>
              <a:prstGeom prst="ellipse">
                <a:avLst/>
              </a:prstGeom>
              <a:solidFill>
                <a:srgbClr val="37474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>
                <a:off x="161925" y="447675"/>
                <a:ext cx="57300" cy="57300"/>
              </a:xfrm>
              <a:prstGeom prst="ellipse">
                <a:avLst/>
              </a:prstGeom>
              <a:solidFill>
                <a:srgbClr val="E0E0E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5"/>
              <p:cNvSpPr/>
              <p:nvPr/>
            </p:nvSpPr>
            <p:spPr>
              <a:xfrm>
                <a:off x="542925" y="447675"/>
                <a:ext cx="57300" cy="57300"/>
              </a:xfrm>
              <a:prstGeom prst="ellipse">
                <a:avLst/>
              </a:prstGeom>
              <a:solidFill>
                <a:srgbClr val="E0E0E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5"/>
              <p:cNvSpPr/>
              <p:nvPr/>
            </p:nvSpPr>
            <p:spPr>
              <a:xfrm>
                <a:off x="714375" y="333375"/>
                <a:ext cx="47700" cy="47700"/>
              </a:xfrm>
              <a:prstGeom prst="roundRect">
                <a:avLst>
                  <a:gd fmla="val 20000" name="adj"/>
                </a:avLst>
              </a:prstGeom>
              <a:solidFill>
                <a:srgbClr val="F4433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0" name="Google Shape;130;p15"/>
            <p:cNvSpPr txBox="1"/>
            <p:nvPr/>
          </p:nvSpPr>
          <p:spPr>
            <a:xfrm>
              <a:off x="1238250" y="190500"/>
              <a:ext cx="6477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F57F17"/>
                  </a:solidFill>
                  <a:latin typeface="Nunito"/>
                  <a:ea typeface="Nunito"/>
                  <a:cs typeface="Nunito"/>
                  <a:sym typeface="Nunito"/>
                </a:rPr>
                <a:t>Respect the driver, follow the rules, and enjoy the ride. </a:t>
              </a:r>
              <a:endParaRPr b="1" sz="1600">
                <a:solidFill>
                  <a:srgbClr val="F57F17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 u="sng">
                  <a:solidFill>
                    <a:schemeClr val="hlink"/>
                  </a:solidFill>
                  <a:latin typeface="Nunito"/>
                  <a:ea typeface="Nunito"/>
                  <a:cs typeface="Nunito"/>
                  <a:sym typeface="Nunito"/>
                  <a:hlinkClick r:id="rId3"/>
                </a:rPr>
                <a:t>PRSD Parent Information Pamphlet - Bus Rules link</a:t>
              </a:r>
              <a:endParaRPr b="1" sz="1200">
                <a:solidFill>
                  <a:srgbClr val="F57F1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571500" y="285750"/>
            <a:ext cx="80010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rgbClr val="1A237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Bus Respect &amp; Field Trip Expectations</a:t>
            </a:r>
            <a:endParaRPr b="0" sz="2400">
              <a:solidFill>
                <a:srgbClr val="1A237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2196F3"/>
                </a:solidFill>
                <a:latin typeface="Nunito"/>
                <a:ea typeface="Nunito"/>
                <a:cs typeface="Nunito"/>
                <a:sym typeface="Nunito"/>
              </a:rPr>
              <a:t>Important Reminders for All Students and Supervising Staff</a:t>
            </a:r>
            <a:endParaRPr b="1" sz="1400">
              <a:solidFill>
                <a:srgbClr val="2196F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137" name="Google Shape;137;p16"/>
          <p:cNvGrpSpPr/>
          <p:nvPr/>
        </p:nvGrpSpPr>
        <p:grpSpPr>
          <a:xfrm>
            <a:off x="571500" y="1047750"/>
            <a:ext cx="3810000" cy="2571900"/>
            <a:chOff x="0" y="0"/>
            <a:chExt cx="3810000" cy="2571900"/>
          </a:xfrm>
        </p:grpSpPr>
        <p:sp>
          <p:nvSpPr>
            <p:cNvPr id="138" name="Google Shape;138;p16"/>
            <p:cNvSpPr/>
            <p:nvPr/>
          </p:nvSpPr>
          <p:spPr>
            <a:xfrm>
              <a:off x="0" y="0"/>
              <a:ext cx="3810000" cy="2571900"/>
            </a:xfrm>
            <a:prstGeom prst="roundRect">
              <a:avLst>
                <a:gd fmla="val 5925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0" y="0"/>
              <a:ext cx="3810000" cy="76200"/>
            </a:xfrm>
            <a:prstGeom prst="roundRect">
              <a:avLst>
                <a:gd fmla="val 50000" name="adj"/>
              </a:avLst>
            </a:prstGeom>
            <a:solidFill>
              <a:srgbClr val="E5393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6"/>
            <p:cNvSpPr txBox="1"/>
            <p:nvPr/>
          </p:nvSpPr>
          <p:spPr>
            <a:xfrm>
              <a:off x="228600" y="190500"/>
              <a:ext cx="3352800" cy="219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500">
                  <a:solidFill>
                    <a:srgbClr val="D32F2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Student Conduct Rules </a:t>
              </a:r>
              <a:endParaRPr b="0" sz="1500">
                <a:solidFill>
                  <a:srgbClr val="D32F2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-133350" lvl="0" marL="133350" marR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• </a:t>
              </a:r>
              <a:r>
                <a:rPr b="1" lang="en" sz="1100">
                  <a:solidFill>
                    <a:srgbClr val="37474F"/>
                  </a:solidFill>
                  <a:latin typeface="Nunito"/>
                  <a:ea typeface="Nunito"/>
                  <a:cs typeface="Nunito"/>
                  <a:sym typeface="Nunito"/>
                </a:rPr>
                <a:t>Respect Drivers &amp; Peers:</a:t>
              </a: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 Follow driver instructions immediately and keep noise levels low.</a:t>
              </a:r>
              <a:endParaRPr b="0" sz="110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133350" lvl="0" marL="133350" marR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• </a:t>
              </a:r>
              <a:r>
                <a:rPr b="1" lang="en" sz="1100">
                  <a:solidFill>
                    <a:srgbClr val="37474F"/>
                  </a:solidFill>
                  <a:latin typeface="Nunito"/>
                  <a:ea typeface="Nunito"/>
                  <a:cs typeface="Nunito"/>
                  <a:sym typeface="Nunito"/>
                </a:rPr>
                <a:t>No Food or Drink:</a:t>
              </a: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 Eating and drinking on the bus are strictly prohibited.</a:t>
              </a:r>
              <a:endParaRPr b="0" sz="110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133350" lvl="0" marL="133350" marR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• </a:t>
              </a:r>
              <a:r>
                <a:rPr b="1" lang="en" sz="1100">
                  <a:solidFill>
                    <a:srgbClr val="37474F"/>
                  </a:solidFill>
                  <a:latin typeface="Nunito"/>
                  <a:ea typeface="Nunito"/>
                  <a:cs typeface="Nunito"/>
                  <a:sym typeface="Nunito"/>
                </a:rPr>
                <a:t>Keep It Clean:</a:t>
              </a: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 Take all garbage with you—do not throw trash on seats or floors.</a:t>
              </a:r>
              <a:endParaRPr b="0" sz="110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133350" lvl="0" marL="133350" marR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• </a:t>
              </a:r>
              <a:r>
                <a:rPr b="1" lang="en" sz="1100">
                  <a:solidFill>
                    <a:srgbClr val="37474F"/>
                  </a:solidFill>
                  <a:latin typeface="Nunito"/>
                  <a:ea typeface="Nunito"/>
                  <a:cs typeface="Nunito"/>
                  <a:sym typeface="Nunito"/>
                </a:rPr>
                <a:t>Stay Seated:</a:t>
              </a: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 Sit facing forward at all times while the bus is in motion.</a:t>
              </a:r>
              <a:endParaRPr b="0" sz="110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133350" lvl="0" marL="133350" marR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133350" lvl="0" marL="133350" marR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133350" lvl="0" marL="133350" marR="0" rtl="0" algn="l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t/>
              </a:r>
              <a:endParaRPr sz="110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141" name="Google Shape;141;p16"/>
          <p:cNvGrpSpPr/>
          <p:nvPr/>
        </p:nvGrpSpPr>
        <p:grpSpPr>
          <a:xfrm>
            <a:off x="4572000" y="1047750"/>
            <a:ext cx="4000500" cy="2571900"/>
            <a:chOff x="0" y="0"/>
            <a:chExt cx="4000500" cy="2571900"/>
          </a:xfrm>
        </p:grpSpPr>
        <p:sp>
          <p:nvSpPr>
            <p:cNvPr id="142" name="Google Shape;142;p16"/>
            <p:cNvSpPr/>
            <p:nvPr/>
          </p:nvSpPr>
          <p:spPr>
            <a:xfrm>
              <a:off x="0" y="0"/>
              <a:ext cx="4000500" cy="2571900"/>
            </a:xfrm>
            <a:prstGeom prst="roundRect">
              <a:avLst>
                <a:gd fmla="val 5925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0" y="0"/>
              <a:ext cx="3810000" cy="76200"/>
            </a:xfrm>
            <a:prstGeom prst="roundRect">
              <a:avLst>
                <a:gd fmla="val 50000" name="adj"/>
              </a:avLst>
            </a:prstGeom>
            <a:solidFill>
              <a:srgbClr val="1E88E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6"/>
            <p:cNvSpPr txBox="1"/>
            <p:nvPr/>
          </p:nvSpPr>
          <p:spPr>
            <a:xfrm>
              <a:off x="228600" y="190500"/>
              <a:ext cx="3543300" cy="219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500">
                  <a:solidFill>
                    <a:srgbClr val="1976D2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Staff &amp; Chaperone Responsibilities</a:t>
              </a:r>
              <a:endParaRPr b="0" sz="1500">
                <a:solidFill>
                  <a:srgbClr val="1976D2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-133350" lvl="0" marL="133350" marR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• </a:t>
              </a:r>
              <a:r>
                <a:rPr b="1" lang="en" sz="1100">
                  <a:solidFill>
                    <a:srgbClr val="37474F"/>
                  </a:solidFill>
                  <a:latin typeface="Nunito"/>
                  <a:ea typeface="Nunito"/>
                  <a:cs typeface="Nunito"/>
                  <a:sym typeface="Nunito"/>
                </a:rPr>
                <a:t>Active Supervision:</a:t>
              </a: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 Staff must actively monitor student behavior throughout the entire trip.</a:t>
              </a:r>
              <a:endParaRPr b="0" sz="110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133350" lvl="0" marL="133350" marR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• </a:t>
              </a:r>
              <a:r>
                <a:rPr b="1" lang="en" sz="1100">
                  <a:solidFill>
                    <a:srgbClr val="37474F"/>
                  </a:solidFill>
                  <a:latin typeface="Nunito"/>
                  <a:ea typeface="Nunito"/>
                  <a:cs typeface="Nunito"/>
                  <a:sym typeface="Nunito"/>
                </a:rPr>
                <a:t>Support the Driver:</a:t>
              </a: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 Address yelling, disrespect, or unsafe behavior immediately.</a:t>
              </a:r>
              <a:endParaRPr b="0" sz="110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133350" lvl="0" marL="133350" marR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• </a:t>
              </a:r>
              <a:r>
                <a:rPr b="1" lang="en" sz="1100">
                  <a:solidFill>
                    <a:srgbClr val="37474F"/>
                  </a:solidFill>
                  <a:latin typeface="Nunito"/>
                  <a:ea typeface="Nunito"/>
                  <a:cs typeface="Nunito"/>
                  <a:sym typeface="Nunito"/>
                </a:rPr>
                <a:t>Post-Trip Clean Up:</a:t>
              </a: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 Ensure all trash and personal belongings are cleaned off the bus upon trip completion.</a:t>
              </a:r>
              <a:endParaRPr b="0" sz="110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  <a:p>
              <a:pPr indent="-133350" lvl="0" marL="133350" marR="0" rtl="0" algn="l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• </a:t>
              </a:r>
              <a:r>
                <a:rPr b="1" lang="en" sz="1100">
                  <a:solidFill>
                    <a:srgbClr val="37474F"/>
                  </a:solidFill>
                  <a:latin typeface="Nunito"/>
                  <a:ea typeface="Nunito"/>
                  <a:cs typeface="Nunito"/>
                  <a:sym typeface="Nunito"/>
                </a:rPr>
                <a:t>Accountability:</a:t>
              </a:r>
              <a:r>
                <a:rPr b="0" lang="en" sz="1100">
                  <a:solidFill>
                    <a:srgbClr val="37474F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 Staff are directly responsible for the group's conduct and safety.</a:t>
              </a:r>
              <a:endParaRPr b="0" sz="110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</p:grpSp>
      <p:grpSp>
        <p:nvGrpSpPr>
          <p:cNvPr id="145" name="Google Shape;145;p16"/>
          <p:cNvGrpSpPr/>
          <p:nvPr/>
        </p:nvGrpSpPr>
        <p:grpSpPr>
          <a:xfrm>
            <a:off x="571500" y="3810000"/>
            <a:ext cx="8001000" cy="904800"/>
            <a:chOff x="0" y="0"/>
            <a:chExt cx="8001000" cy="904800"/>
          </a:xfrm>
        </p:grpSpPr>
        <p:sp>
          <p:nvSpPr>
            <p:cNvPr id="146" name="Google Shape;146;p16"/>
            <p:cNvSpPr/>
            <p:nvPr/>
          </p:nvSpPr>
          <p:spPr>
            <a:xfrm>
              <a:off x="0" y="0"/>
              <a:ext cx="8001000" cy="904800"/>
            </a:xfrm>
            <a:prstGeom prst="roundRect">
              <a:avLst>
                <a:gd fmla="val 16842" name="adj"/>
              </a:avLst>
            </a:prstGeom>
            <a:solidFill>
              <a:srgbClr val="FFF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0" y="0"/>
              <a:ext cx="76200" cy="904800"/>
            </a:xfrm>
            <a:prstGeom prst="roundRect">
              <a:avLst>
                <a:gd fmla="val 50000" name="adj"/>
              </a:avLst>
            </a:prstGeom>
            <a:solidFill>
              <a:srgbClr val="FFB30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8" name="Google Shape;148;p16"/>
            <p:cNvGrpSpPr/>
            <p:nvPr/>
          </p:nvGrpSpPr>
          <p:grpSpPr>
            <a:xfrm>
              <a:off x="238125" y="238125"/>
              <a:ext cx="609600" cy="476400"/>
              <a:chOff x="0" y="0"/>
              <a:chExt cx="609600" cy="476400"/>
            </a:xfrm>
          </p:grpSpPr>
          <p:sp>
            <p:nvSpPr>
              <p:cNvPr id="149" name="Google Shape;149;p16"/>
              <p:cNvSpPr/>
              <p:nvPr/>
            </p:nvSpPr>
            <p:spPr>
              <a:xfrm>
                <a:off x="0" y="0"/>
                <a:ext cx="571500" cy="324000"/>
              </a:xfrm>
              <a:prstGeom prst="roundRect">
                <a:avLst>
                  <a:gd fmla="val 17647" name="adj"/>
                </a:avLst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6"/>
              <p:cNvSpPr/>
              <p:nvPr/>
            </p:nvSpPr>
            <p:spPr>
              <a:xfrm>
                <a:off x="457200" y="95250"/>
                <a:ext cx="152400" cy="247800"/>
              </a:xfrm>
              <a:prstGeom prst="roundRect">
                <a:avLst>
                  <a:gd fmla="val 18750" name="adj"/>
                </a:avLst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6"/>
              <p:cNvSpPr/>
              <p:nvPr/>
            </p:nvSpPr>
            <p:spPr>
              <a:xfrm>
                <a:off x="76200" y="95250"/>
                <a:ext cx="114300" cy="114300"/>
              </a:xfrm>
              <a:prstGeom prst="roundRect">
                <a:avLst>
                  <a:gd fmla="val 16666" name="adj"/>
                </a:avLst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6"/>
              <p:cNvSpPr/>
              <p:nvPr/>
            </p:nvSpPr>
            <p:spPr>
              <a:xfrm>
                <a:off x="228600" y="95250"/>
                <a:ext cx="114300" cy="114300"/>
              </a:xfrm>
              <a:prstGeom prst="roundRect">
                <a:avLst>
                  <a:gd fmla="val 16666" name="adj"/>
                </a:avLst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6"/>
              <p:cNvSpPr/>
              <p:nvPr/>
            </p:nvSpPr>
            <p:spPr>
              <a:xfrm>
                <a:off x="381000" y="95250"/>
                <a:ext cx="114300" cy="114300"/>
              </a:xfrm>
              <a:prstGeom prst="roundRect">
                <a:avLst>
                  <a:gd fmla="val 16666" name="adj"/>
                </a:avLst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16"/>
              <p:cNvSpPr/>
              <p:nvPr/>
            </p:nvSpPr>
            <p:spPr>
              <a:xfrm>
                <a:off x="95250" y="342900"/>
                <a:ext cx="133500" cy="133500"/>
              </a:xfrm>
              <a:prstGeom prst="ellipse">
                <a:avLst/>
              </a:prstGeom>
              <a:solidFill>
                <a:srgbClr val="37474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6"/>
              <p:cNvSpPr/>
              <p:nvPr/>
            </p:nvSpPr>
            <p:spPr>
              <a:xfrm>
                <a:off x="400050" y="342900"/>
                <a:ext cx="133500" cy="133500"/>
              </a:xfrm>
              <a:prstGeom prst="ellipse">
                <a:avLst/>
              </a:prstGeom>
              <a:solidFill>
                <a:srgbClr val="37474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6"/>
              <p:cNvSpPr/>
              <p:nvPr/>
            </p:nvSpPr>
            <p:spPr>
              <a:xfrm>
                <a:off x="138113" y="385763"/>
                <a:ext cx="47700" cy="47700"/>
              </a:xfrm>
              <a:prstGeom prst="ellipse">
                <a:avLst/>
              </a:prstGeom>
              <a:solidFill>
                <a:srgbClr val="E0E0E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6"/>
              <p:cNvSpPr/>
              <p:nvPr/>
            </p:nvSpPr>
            <p:spPr>
              <a:xfrm>
                <a:off x="442913" y="385763"/>
                <a:ext cx="47700" cy="47700"/>
              </a:xfrm>
              <a:prstGeom prst="ellipse">
                <a:avLst/>
              </a:prstGeom>
              <a:solidFill>
                <a:srgbClr val="E0E0E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8" name="Google Shape;158;p16"/>
            <p:cNvSpPr txBox="1"/>
            <p:nvPr/>
          </p:nvSpPr>
          <p:spPr>
            <a:xfrm>
              <a:off x="1047750" y="171450"/>
              <a:ext cx="6667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300">
                  <a:solidFill>
                    <a:srgbClr val="F57F1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Shared Responsibility for a Safe Ride</a:t>
              </a:r>
              <a:endParaRPr b="0" sz="1300">
                <a:solidFill>
                  <a:srgbClr val="F57F1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5D4037"/>
                  </a:solidFill>
                  <a:latin typeface="Nunito"/>
                  <a:ea typeface="Nunito"/>
                  <a:cs typeface="Nunito"/>
                  <a:sym typeface="Nunito"/>
                </a:rPr>
                <a:t>A respectful and clean bus environment ensures safe travel for everyone. Thank you to our students and staff for treating our drivers and buses with care!</a:t>
              </a:r>
              <a:endParaRPr b="1" sz="1100">
                <a:solidFill>
                  <a:srgbClr val="5D4037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7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164" name="Google Shape;164;p17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7F9F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5" name="Google Shape;165;p17"/>
            <p:cNvGrpSpPr/>
            <p:nvPr/>
          </p:nvGrpSpPr>
          <p:grpSpPr>
            <a:xfrm>
              <a:off x="190500" y="190500"/>
              <a:ext cx="390525" cy="390525"/>
              <a:chOff x="0" y="0"/>
              <a:chExt cx="390525" cy="390525"/>
            </a:xfrm>
          </p:grpSpPr>
          <p:sp>
            <p:nvSpPr>
              <p:cNvPr id="166" name="Google Shape;166;p17"/>
              <p:cNvSpPr/>
              <p:nvPr/>
            </p:nvSpPr>
            <p:spPr>
              <a:xfrm>
                <a:off x="0" y="0"/>
                <a:ext cx="190500" cy="190500"/>
              </a:xfrm>
              <a:prstGeom prst="ellipse">
                <a:avLst/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7"/>
              <p:cNvSpPr/>
              <p:nvPr/>
            </p:nvSpPr>
            <p:spPr>
              <a:xfrm>
                <a:off x="276225" y="38100"/>
                <a:ext cx="114300" cy="114300"/>
              </a:xfrm>
              <a:prstGeom prst="ellipse">
                <a:avLst/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7"/>
              <p:cNvSpPr/>
              <p:nvPr/>
            </p:nvSpPr>
            <p:spPr>
              <a:xfrm>
                <a:off x="38100" y="276225"/>
                <a:ext cx="114300" cy="1143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7"/>
            <p:cNvGrpSpPr/>
            <p:nvPr/>
          </p:nvGrpSpPr>
          <p:grpSpPr>
            <a:xfrm rot="10800000">
              <a:off x="8562975" y="4562475"/>
              <a:ext cx="390525" cy="390525"/>
              <a:chOff x="0" y="0"/>
              <a:chExt cx="390525" cy="390525"/>
            </a:xfrm>
          </p:grpSpPr>
          <p:sp>
            <p:nvSpPr>
              <p:cNvPr id="170" name="Google Shape;170;p17"/>
              <p:cNvSpPr/>
              <p:nvPr/>
            </p:nvSpPr>
            <p:spPr>
              <a:xfrm>
                <a:off x="0" y="0"/>
                <a:ext cx="190500" cy="190500"/>
              </a:xfrm>
              <a:prstGeom prst="ellipse">
                <a:avLst/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7"/>
              <p:cNvSpPr/>
              <p:nvPr/>
            </p:nvSpPr>
            <p:spPr>
              <a:xfrm>
                <a:off x="276225" y="38100"/>
                <a:ext cx="114300" cy="114300"/>
              </a:xfrm>
              <a:prstGeom prst="ellipse">
                <a:avLst/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7"/>
              <p:cNvSpPr/>
              <p:nvPr/>
            </p:nvSpPr>
            <p:spPr>
              <a:xfrm>
                <a:off x="38100" y="276225"/>
                <a:ext cx="114300" cy="1143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73" name="Google Shape;173;p17"/>
          <p:cNvSpPr txBox="1"/>
          <p:nvPr/>
        </p:nvSpPr>
        <p:spPr>
          <a:xfrm>
            <a:off x="571500" y="333375"/>
            <a:ext cx="8001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960">
                <a:solidFill>
                  <a:srgbClr val="1A237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Stay Out of the Three-Meter Danger Zones</a:t>
            </a:r>
            <a:endParaRPr b="0" sz="2960">
              <a:solidFill>
                <a:srgbClr val="1A237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174" name="Google Shape;174;p17"/>
          <p:cNvGrpSpPr/>
          <p:nvPr/>
        </p:nvGrpSpPr>
        <p:grpSpPr>
          <a:xfrm>
            <a:off x="571500" y="962025"/>
            <a:ext cx="7819950" cy="3514875"/>
            <a:chOff x="0" y="-38100"/>
            <a:chExt cx="7819950" cy="3514875"/>
          </a:xfrm>
        </p:grpSpPr>
        <p:sp>
          <p:nvSpPr>
            <p:cNvPr id="175" name="Google Shape;175;p17"/>
            <p:cNvSpPr txBox="1"/>
            <p:nvPr/>
          </p:nvSpPr>
          <p:spPr>
            <a:xfrm>
              <a:off x="0" y="0"/>
              <a:ext cx="3524400" cy="219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5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All areas around the school bus are dangerous, but the danger zone is specifically an area 3 meters around the entire school bus.</a:t>
              </a:r>
              <a:endParaRPr b="0" sz="150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0" lang="en" sz="15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The two most dangerous zones are directly in front of the bus and along the right rear side, as these are the areas the driver has the most difficulty seeing.</a:t>
              </a:r>
              <a:endParaRPr b="0" sz="150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  <p:grpSp>
          <p:nvGrpSpPr>
            <p:cNvPr id="176" name="Google Shape;176;p17"/>
            <p:cNvGrpSpPr/>
            <p:nvPr/>
          </p:nvGrpSpPr>
          <p:grpSpPr>
            <a:xfrm>
              <a:off x="3676650" y="-38100"/>
              <a:ext cx="4143300" cy="2362200"/>
              <a:chOff x="-38100" y="-38100"/>
              <a:chExt cx="4143300" cy="2362200"/>
            </a:xfrm>
          </p:grpSpPr>
          <p:sp>
            <p:nvSpPr>
              <p:cNvPr id="177" name="Google Shape;177;p17"/>
              <p:cNvSpPr/>
              <p:nvPr/>
            </p:nvSpPr>
            <p:spPr>
              <a:xfrm>
                <a:off x="-38100" y="-38100"/>
                <a:ext cx="4143300" cy="2362200"/>
              </a:xfrm>
              <a:prstGeom prst="roundRect">
                <a:avLst>
                  <a:gd fmla="val 4838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0E0E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78" name="Google Shape;178;p17"/>
              <p:cNvPicPr preferRelativeResize="0"/>
              <p:nvPr/>
            </p:nvPicPr>
            <p:blipFill rotWithShape="1">
              <a:blip r:embed="rId3">
                <a:alphaModFix/>
              </a:blip>
              <a:srcRect b="40" l="0" r="0" t="40"/>
              <a:stretch/>
            </p:blipFill>
            <p:spPr>
              <a:xfrm>
                <a:off x="0" y="0"/>
                <a:ext cx="4067100" cy="2286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79" name="Google Shape;179;p17"/>
            <p:cNvGrpSpPr/>
            <p:nvPr/>
          </p:nvGrpSpPr>
          <p:grpSpPr>
            <a:xfrm>
              <a:off x="0" y="2428875"/>
              <a:ext cx="7810500" cy="1047900"/>
              <a:chOff x="0" y="0"/>
              <a:chExt cx="7810500" cy="1047900"/>
            </a:xfrm>
          </p:grpSpPr>
          <p:sp>
            <p:nvSpPr>
              <p:cNvPr id="180" name="Google Shape;180;p17"/>
              <p:cNvSpPr/>
              <p:nvPr/>
            </p:nvSpPr>
            <p:spPr>
              <a:xfrm>
                <a:off x="0" y="0"/>
                <a:ext cx="7810500" cy="1047900"/>
              </a:xfrm>
              <a:prstGeom prst="roundRect">
                <a:avLst>
                  <a:gd fmla="val 14545" name="adj"/>
                </a:avLst>
              </a:prstGeom>
              <a:solidFill>
                <a:srgbClr val="F44336">
                  <a:alpha val="1000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7"/>
              <p:cNvSpPr/>
              <p:nvPr/>
            </p:nvSpPr>
            <p:spPr>
              <a:xfrm>
                <a:off x="0" y="0"/>
                <a:ext cx="76200" cy="1047900"/>
              </a:xfrm>
              <a:prstGeom prst="roundRect">
                <a:avLst>
                  <a:gd fmla="val 50000" name="adj"/>
                </a:avLst>
              </a:prstGeom>
              <a:solidFill>
                <a:srgbClr val="F4433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2" name="Google Shape;182;p17"/>
              <p:cNvGrpSpPr/>
              <p:nvPr/>
            </p:nvGrpSpPr>
            <p:grpSpPr>
              <a:xfrm>
                <a:off x="228600" y="285750"/>
                <a:ext cx="476400" cy="476400"/>
                <a:chOff x="0" y="0"/>
                <a:chExt cx="476400" cy="476400"/>
              </a:xfrm>
            </p:grpSpPr>
            <p:sp>
              <p:nvSpPr>
                <p:cNvPr id="183" name="Google Shape;183;p17"/>
                <p:cNvSpPr/>
                <p:nvPr/>
              </p:nvSpPr>
              <p:spPr>
                <a:xfrm>
                  <a:off x="0" y="0"/>
                  <a:ext cx="476400" cy="476400"/>
                </a:xfrm>
                <a:custGeom>
                  <a:rect b="b" l="l" r="r" t="t"/>
                  <a:pathLst>
                    <a:path extrusionOk="0" h="120000" w="120000">
                      <a:moveTo>
                        <a:pt x="36000" y="0"/>
                      </a:moveTo>
                      <a:lnTo>
                        <a:pt x="84000" y="0"/>
                      </a:lnTo>
                      <a:lnTo>
                        <a:pt x="120000" y="36000"/>
                      </a:lnTo>
                      <a:lnTo>
                        <a:pt x="120000" y="84000"/>
                      </a:lnTo>
                      <a:lnTo>
                        <a:pt x="84000" y="120000"/>
                      </a:lnTo>
                      <a:lnTo>
                        <a:pt x="36000" y="120000"/>
                      </a:lnTo>
                      <a:lnTo>
                        <a:pt x="0" y="84000"/>
                      </a:lnTo>
                      <a:lnTo>
                        <a:pt x="0" y="36000"/>
                      </a:lnTo>
                      <a:close/>
                    </a:path>
                  </a:pathLst>
                </a:custGeom>
                <a:solidFill>
                  <a:srgbClr val="F44336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" name="Google Shape;184;p17"/>
                <p:cNvSpPr/>
                <p:nvPr/>
              </p:nvSpPr>
              <p:spPr>
                <a:xfrm>
                  <a:off x="19050" y="19050"/>
                  <a:ext cx="438300" cy="438300"/>
                </a:xfrm>
                <a:custGeom>
                  <a:rect b="b" l="l" r="r" t="t"/>
                  <a:pathLst>
                    <a:path extrusionOk="0" h="120000" w="120000">
                      <a:moveTo>
                        <a:pt x="36522" y="0"/>
                      </a:moveTo>
                      <a:lnTo>
                        <a:pt x="83478" y="0"/>
                      </a:lnTo>
                      <a:lnTo>
                        <a:pt x="120000" y="36522"/>
                      </a:lnTo>
                      <a:lnTo>
                        <a:pt x="120000" y="83478"/>
                      </a:lnTo>
                      <a:lnTo>
                        <a:pt x="83478" y="120000"/>
                      </a:lnTo>
                      <a:lnTo>
                        <a:pt x="36522" y="120000"/>
                      </a:lnTo>
                      <a:lnTo>
                        <a:pt x="0" y="83478"/>
                      </a:lnTo>
                      <a:lnTo>
                        <a:pt x="0" y="36522"/>
                      </a:ln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cap="flat" cmpd="sng" w="190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85" name="Google Shape;185;p17"/>
              <p:cNvSpPr txBox="1"/>
              <p:nvPr/>
            </p:nvSpPr>
            <p:spPr>
              <a:xfrm>
                <a:off x="857250" y="190500"/>
                <a:ext cx="6667500" cy="714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480">
                    <a:solidFill>
                      <a:srgbClr val="B71C1C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SAFETY RULE:</a:t>
                </a:r>
                <a:endParaRPr b="0" sz="1480">
                  <a:solidFill>
                    <a:srgbClr val="B71C1C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1" lang="en" sz="1388">
                    <a:solidFill>
                      <a:srgbClr val="B71C1C"/>
                    </a:solidFill>
                    <a:latin typeface="Nunito"/>
                    <a:ea typeface="Nunito"/>
                    <a:cs typeface="Nunito"/>
                    <a:sym typeface="Nunito"/>
                  </a:rPr>
                  <a:t>If you drop something under the bus, never reach for it; tell the driver or an adult instead.</a:t>
                </a:r>
                <a:endParaRPr b="1" sz="1388">
                  <a:solidFill>
                    <a:srgbClr val="B71C1C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1" name="Google Shape;191;p18"/>
          <p:cNvGrpSpPr/>
          <p:nvPr/>
        </p:nvGrpSpPr>
        <p:grpSpPr>
          <a:xfrm>
            <a:off x="190500" y="190500"/>
            <a:ext cx="390525" cy="390525"/>
            <a:chOff x="0" y="0"/>
            <a:chExt cx="390525" cy="390525"/>
          </a:xfrm>
        </p:grpSpPr>
        <p:sp>
          <p:nvSpPr>
            <p:cNvPr id="192" name="Google Shape;192;p18"/>
            <p:cNvSpPr/>
            <p:nvPr/>
          </p:nvSpPr>
          <p:spPr>
            <a:xfrm>
              <a:off x="0" y="0"/>
              <a:ext cx="190500" cy="190500"/>
            </a:xfrm>
            <a:prstGeom prst="ellipse">
              <a:avLst/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8"/>
            <p:cNvSpPr/>
            <p:nvPr/>
          </p:nvSpPr>
          <p:spPr>
            <a:xfrm>
              <a:off x="276225" y="38100"/>
              <a:ext cx="114300" cy="114300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8"/>
            <p:cNvSpPr/>
            <p:nvPr/>
          </p:nvSpPr>
          <p:spPr>
            <a:xfrm>
              <a:off x="38100" y="276225"/>
              <a:ext cx="114300" cy="114300"/>
            </a:xfrm>
            <a:prstGeom prst="ellipse">
              <a:avLst/>
            </a:prstGeom>
            <a:solidFill>
              <a:srgbClr val="4CAF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" name="Google Shape;195;p18"/>
          <p:cNvGrpSpPr/>
          <p:nvPr/>
        </p:nvGrpSpPr>
        <p:grpSpPr>
          <a:xfrm rot="10800000">
            <a:off x="8562975" y="4562475"/>
            <a:ext cx="390525" cy="390525"/>
            <a:chOff x="0" y="0"/>
            <a:chExt cx="390525" cy="390525"/>
          </a:xfrm>
        </p:grpSpPr>
        <p:sp>
          <p:nvSpPr>
            <p:cNvPr id="196" name="Google Shape;196;p18"/>
            <p:cNvSpPr/>
            <p:nvPr/>
          </p:nvSpPr>
          <p:spPr>
            <a:xfrm>
              <a:off x="0" y="0"/>
              <a:ext cx="190500" cy="190500"/>
            </a:xfrm>
            <a:prstGeom prst="ellipse">
              <a:avLst/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276225" y="38100"/>
              <a:ext cx="114300" cy="114300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38100" y="276225"/>
              <a:ext cx="114300" cy="114300"/>
            </a:xfrm>
            <a:prstGeom prst="ellipse">
              <a:avLst/>
            </a:prstGeom>
            <a:solidFill>
              <a:srgbClr val="4CAF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9" name="Google Shape;199;p18"/>
          <p:cNvSpPr txBox="1"/>
          <p:nvPr/>
        </p:nvSpPr>
        <p:spPr>
          <a:xfrm>
            <a:off x="571500" y="238125"/>
            <a:ext cx="80010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380">
                <a:solidFill>
                  <a:srgbClr val="1A237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Follow Instructions Carefully During Bus Evacuations</a:t>
            </a:r>
            <a:endParaRPr b="0" sz="2380">
              <a:solidFill>
                <a:srgbClr val="1A237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200" name="Google Shape;200;p18"/>
          <p:cNvGrpSpPr/>
          <p:nvPr/>
        </p:nvGrpSpPr>
        <p:grpSpPr>
          <a:xfrm>
            <a:off x="571500" y="1000125"/>
            <a:ext cx="3810000" cy="3762300"/>
            <a:chOff x="0" y="0"/>
            <a:chExt cx="3810000" cy="3762300"/>
          </a:xfrm>
        </p:grpSpPr>
        <p:sp>
          <p:nvSpPr>
            <p:cNvPr id="201" name="Google Shape;201;p18"/>
            <p:cNvSpPr/>
            <p:nvPr/>
          </p:nvSpPr>
          <p:spPr>
            <a:xfrm>
              <a:off x="0" y="0"/>
              <a:ext cx="3810000" cy="3762300"/>
            </a:xfrm>
            <a:prstGeom prst="roundRect">
              <a:avLst>
                <a:gd fmla="val 405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8"/>
            <p:cNvSpPr/>
            <p:nvPr/>
          </p:nvSpPr>
          <p:spPr>
            <a:xfrm>
              <a:off x="0" y="0"/>
              <a:ext cx="3810000" cy="76200"/>
            </a:xfrm>
            <a:prstGeom prst="roundRect">
              <a:avLst>
                <a:gd fmla="val 50000" name="adj"/>
              </a:avLst>
            </a:prstGeom>
            <a:solidFill>
              <a:srgbClr val="F4433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8"/>
            <p:cNvSpPr txBox="1"/>
            <p:nvPr/>
          </p:nvSpPr>
          <p:spPr>
            <a:xfrm>
              <a:off x="238125" y="190500"/>
              <a:ext cx="3333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800">
                  <a:solidFill>
                    <a:srgbClr val="1A237E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Evacuation Guidelines</a:t>
              </a:r>
              <a:endParaRPr b="0" sz="1800">
                <a:solidFill>
                  <a:srgbClr val="1A237E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grpSp>
          <p:nvGrpSpPr>
            <p:cNvPr id="204" name="Google Shape;204;p18"/>
            <p:cNvGrpSpPr/>
            <p:nvPr/>
          </p:nvGrpSpPr>
          <p:grpSpPr>
            <a:xfrm>
              <a:off x="238125" y="571500"/>
              <a:ext cx="3333750" cy="857400"/>
              <a:chOff x="0" y="0"/>
              <a:chExt cx="3333750" cy="857400"/>
            </a:xfrm>
          </p:grpSpPr>
          <p:grpSp>
            <p:nvGrpSpPr>
              <p:cNvPr id="205" name="Google Shape;205;p18"/>
              <p:cNvGrpSpPr/>
              <p:nvPr/>
            </p:nvGrpSpPr>
            <p:grpSpPr>
              <a:xfrm>
                <a:off x="0" y="19050"/>
                <a:ext cx="381000" cy="381000"/>
                <a:chOff x="0" y="0"/>
                <a:chExt cx="381000" cy="381000"/>
              </a:xfrm>
            </p:grpSpPr>
            <p:sp>
              <p:nvSpPr>
                <p:cNvPr id="206" name="Google Shape;206;p18"/>
                <p:cNvSpPr/>
                <p:nvPr/>
              </p:nvSpPr>
              <p:spPr>
                <a:xfrm>
                  <a:off x="0" y="0"/>
                  <a:ext cx="381000" cy="381000"/>
                </a:xfrm>
                <a:custGeom>
                  <a:rect b="b" l="l" r="r" t="t"/>
                  <a:pathLst>
                    <a:path extrusionOk="0" h="120000" w="120000">
                      <a:moveTo>
                        <a:pt x="36000" y="0"/>
                      </a:moveTo>
                      <a:lnTo>
                        <a:pt x="84000" y="0"/>
                      </a:lnTo>
                      <a:lnTo>
                        <a:pt x="120000" y="36000"/>
                      </a:lnTo>
                      <a:lnTo>
                        <a:pt x="120000" y="84000"/>
                      </a:lnTo>
                      <a:lnTo>
                        <a:pt x="84000" y="120000"/>
                      </a:lnTo>
                      <a:lnTo>
                        <a:pt x="36000" y="120000"/>
                      </a:lnTo>
                      <a:lnTo>
                        <a:pt x="0" y="84000"/>
                      </a:lnTo>
                      <a:lnTo>
                        <a:pt x="0" y="36000"/>
                      </a:lnTo>
                      <a:close/>
                    </a:path>
                  </a:pathLst>
                </a:custGeom>
                <a:solidFill>
                  <a:srgbClr val="F44336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7" name="Google Shape;207;p18"/>
                <p:cNvSpPr/>
                <p:nvPr/>
              </p:nvSpPr>
              <p:spPr>
                <a:xfrm>
                  <a:off x="19050" y="19050"/>
                  <a:ext cx="342900" cy="342900"/>
                </a:xfrm>
                <a:custGeom>
                  <a:rect b="b" l="l" r="r" t="t"/>
                  <a:pathLst>
                    <a:path extrusionOk="0" h="120000" w="120000">
                      <a:moveTo>
                        <a:pt x="36667" y="0"/>
                      </a:moveTo>
                      <a:lnTo>
                        <a:pt x="83333" y="0"/>
                      </a:lnTo>
                      <a:lnTo>
                        <a:pt x="120000" y="36667"/>
                      </a:lnTo>
                      <a:lnTo>
                        <a:pt x="120000" y="83333"/>
                      </a:lnTo>
                      <a:lnTo>
                        <a:pt x="83333" y="120000"/>
                      </a:lnTo>
                      <a:lnTo>
                        <a:pt x="36667" y="120000"/>
                      </a:lnTo>
                      <a:lnTo>
                        <a:pt x="0" y="83333"/>
                      </a:lnTo>
                      <a:lnTo>
                        <a:pt x="0" y="36667"/>
                      </a:ln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cap="flat" cmpd="sng" w="1430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08" name="Google Shape;208;p18"/>
              <p:cNvSpPr txBox="1"/>
              <p:nvPr/>
            </p:nvSpPr>
            <p:spPr>
              <a:xfrm>
                <a:off x="476250" y="0"/>
                <a:ext cx="28575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400">
                    <a:solidFill>
                      <a:srgbClr val="37474F"/>
                    </a:solidFill>
                    <a:latin typeface="Nunito Medium"/>
                    <a:ea typeface="Nunito Medium"/>
                    <a:cs typeface="Nunito Medium"/>
                    <a:sym typeface="Nunito Medium"/>
                  </a:rPr>
                  <a:t>Unless there is an emergency, never touch the emergency exit handles on the doors, windows, or roof hatches.</a:t>
                </a:r>
                <a:endParaRPr b="0" sz="14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endParaRPr>
              </a:p>
            </p:txBody>
          </p:sp>
        </p:grpSp>
        <p:grpSp>
          <p:nvGrpSpPr>
            <p:cNvPr id="209" name="Google Shape;209;p18"/>
            <p:cNvGrpSpPr/>
            <p:nvPr/>
          </p:nvGrpSpPr>
          <p:grpSpPr>
            <a:xfrm>
              <a:off x="276225" y="1571625"/>
              <a:ext cx="3295650" cy="857400"/>
              <a:chOff x="38100" y="0"/>
              <a:chExt cx="3295650" cy="857400"/>
            </a:xfrm>
          </p:grpSpPr>
          <p:grpSp>
            <p:nvGrpSpPr>
              <p:cNvPr id="210" name="Google Shape;210;p18"/>
              <p:cNvGrpSpPr/>
              <p:nvPr/>
            </p:nvGrpSpPr>
            <p:grpSpPr>
              <a:xfrm>
                <a:off x="38100" y="19050"/>
                <a:ext cx="304800" cy="304800"/>
                <a:chOff x="0" y="0"/>
                <a:chExt cx="304800" cy="304800"/>
              </a:xfrm>
            </p:grpSpPr>
            <p:sp>
              <p:nvSpPr>
                <p:cNvPr id="211" name="Google Shape;211;p18"/>
                <p:cNvSpPr/>
                <p:nvPr/>
              </p:nvSpPr>
              <p:spPr>
                <a:xfrm>
                  <a:off x="0" y="0"/>
                  <a:ext cx="304800" cy="304800"/>
                </a:xfrm>
                <a:prstGeom prst="ellipse">
                  <a:avLst/>
                </a:prstGeom>
                <a:solidFill>
                  <a:srgbClr val="2196F3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2" name="Google Shape;212;p18"/>
                <p:cNvSpPr/>
                <p:nvPr/>
              </p:nvSpPr>
              <p:spPr>
                <a:xfrm>
                  <a:off x="152400" y="76200"/>
                  <a:ext cx="0" cy="152400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0"/>
                      </a:moveTo>
                      <a:lnTo>
                        <a:pt x="0" y="30000"/>
                      </a:lnTo>
                      <a:moveTo>
                        <a:pt x="0" y="60000"/>
                      </a:moveTo>
                      <a:lnTo>
                        <a:pt x="0" y="120000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cap="rnd" cmpd="sng" w="333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13" name="Google Shape;213;p18"/>
              <p:cNvSpPr txBox="1"/>
              <p:nvPr/>
            </p:nvSpPr>
            <p:spPr>
              <a:xfrm>
                <a:off x="476250" y="0"/>
                <a:ext cx="28575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400">
                    <a:solidFill>
                      <a:srgbClr val="37474F"/>
                    </a:solidFill>
                    <a:latin typeface="Nunito Medium"/>
                    <a:ea typeface="Nunito Medium"/>
                    <a:cs typeface="Nunito Medium"/>
                    <a:sym typeface="Nunito Medium"/>
                  </a:rPr>
                  <a:t>During a rear door evacuation, students must watch their heads as they exit out the back of the bus.</a:t>
                </a:r>
                <a:endParaRPr b="0" sz="14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endParaRPr>
              </a:p>
            </p:txBody>
          </p:sp>
        </p:grpSp>
        <p:grpSp>
          <p:nvGrpSpPr>
            <p:cNvPr id="214" name="Google Shape;214;p18"/>
            <p:cNvGrpSpPr/>
            <p:nvPr/>
          </p:nvGrpSpPr>
          <p:grpSpPr>
            <a:xfrm>
              <a:off x="276225" y="2571750"/>
              <a:ext cx="3295650" cy="857400"/>
              <a:chOff x="38100" y="0"/>
              <a:chExt cx="3295650" cy="857400"/>
            </a:xfrm>
          </p:grpSpPr>
          <p:grpSp>
            <p:nvGrpSpPr>
              <p:cNvPr id="215" name="Google Shape;215;p18"/>
              <p:cNvGrpSpPr/>
              <p:nvPr/>
            </p:nvGrpSpPr>
            <p:grpSpPr>
              <a:xfrm>
                <a:off x="38100" y="19050"/>
                <a:ext cx="304800" cy="304800"/>
                <a:chOff x="0" y="0"/>
                <a:chExt cx="304800" cy="304800"/>
              </a:xfrm>
            </p:grpSpPr>
            <p:sp>
              <p:nvSpPr>
                <p:cNvPr id="216" name="Google Shape;216;p18"/>
                <p:cNvSpPr/>
                <p:nvPr/>
              </p:nvSpPr>
              <p:spPr>
                <a:xfrm>
                  <a:off x="0" y="0"/>
                  <a:ext cx="304800" cy="304800"/>
                </a:xfrm>
                <a:prstGeom prst="ellipse">
                  <a:avLst/>
                </a:prstGeom>
                <a:solidFill>
                  <a:srgbClr val="4CAF50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7" name="Google Shape;217;p18"/>
                <p:cNvSpPr/>
                <p:nvPr/>
              </p:nvSpPr>
              <p:spPr>
                <a:xfrm>
                  <a:off x="95250" y="104775"/>
                  <a:ext cx="123900" cy="95400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60000"/>
                      </a:moveTo>
                      <a:lnTo>
                        <a:pt x="46154" y="120000"/>
                      </a:lnTo>
                      <a:lnTo>
                        <a:pt x="120000" y="0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cap="rnd" cmpd="sng" w="28575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18" name="Google Shape;218;p18"/>
              <p:cNvSpPr txBox="1"/>
              <p:nvPr/>
            </p:nvSpPr>
            <p:spPr>
              <a:xfrm>
                <a:off x="476250" y="0"/>
                <a:ext cx="28575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400">
                    <a:solidFill>
                      <a:srgbClr val="37474F"/>
                    </a:solidFill>
                    <a:latin typeface="Nunito Medium"/>
                    <a:ea typeface="Nunito Medium"/>
                    <a:cs typeface="Nunito Medium"/>
                    <a:sym typeface="Nunito Medium"/>
                  </a:rPr>
                  <a:t>The driver will provide clear and concise instructions to the helpers and leader.</a:t>
                </a:r>
                <a:endParaRPr b="0" sz="14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endParaRPr>
              </a:p>
            </p:txBody>
          </p:sp>
        </p:grpSp>
      </p:grpSp>
      <p:grpSp>
        <p:nvGrpSpPr>
          <p:cNvPr id="219" name="Google Shape;219;p18"/>
          <p:cNvGrpSpPr/>
          <p:nvPr/>
        </p:nvGrpSpPr>
        <p:grpSpPr>
          <a:xfrm>
            <a:off x="4572000" y="1000125"/>
            <a:ext cx="4000500" cy="3762300"/>
            <a:chOff x="0" y="0"/>
            <a:chExt cx="4000500" cy="3762300"/>
          </a:xfrm>
        </p:grpSpPr>
        <p:sp>
          <p:nvSpPr>
            <p:cNvPr id="220" name="Google Shape;220;p18"/>
            <p:cNvSpPr/>
            <p:nvPr/>
          </p:nvSpPr>
          <p:spPr>
            <a:xfrm>
              <a:off x="0" y="0"/>
              <a:ext cx="4000500" cy="3762300"/>
            </a:xfrm>
            <a:prstGeom prst="roundRect">
              <a:avLst>
                <a:gd fmla="val 405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8"/>
            <p:cNvSpPr/>
            <p:nvPr/>
          </p:nvSpPr>
          <p:spPr>
            <a:xfrm>
              <a:off x="0" y="0"/>
              <a:ext cx="4000500" cy="76200"/>
            </a:xfrm>
            <a:prstGeom prst="roundRect">
              <a:avLst>
                <a:gd fmla="val 50000" name="adj"/>
              </a:avLst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8"/>
            <p:cNvSpPr txBox="1"/>
            <p:nvPr/>
          </p:nvSpPr>
          <p:spPr>
            <a:xfrm>
              <a:off x="238125" y="190500"/>
              <a:ext cx="3524400" cy="71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295">
                  <a:solidFill>
                    <a:srgbClr val="1A237E"/>
                  </a:solidFill>
                  <a:latin typeface="Nunito SemiBold"/>
                  <a:ea typeface="Nunito SemiBold"/>
                  <a:cs typeface="Nunito SemiBold"/>
                  <a:sym typeface="Nunito SemiBold"/>
                </a:rPr>
                <a:t>School buses do not have seat belts; instead, they use thick padding and high seats in a design called compartmentalization.</a:t>
              </a:r>
              <a:endParaRPr b="0" sz="1295">
                <a:solidFill>
                  <a:srgbClr val="1A237E"/>
                </a:solidFill>
                <a:latin typeface="Nunito SemiBold"/>
                <a:ea typeface="Nunito SemiBold"/>
                <a:cs typeface="Nunito SemiBold"/>
                <a:sym typeface="Nunito SemiBold"/>
              </a:endParaRPr>
            </a:p>
          </p:txBody>
        </p:sp>
        <p:pic>
          <p:nvPicPr>
            <p:cNvPr id="223" name="Google Shape;223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8125" y="1000125"/>
              <a:ext cx="3524400" cy="26433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19"/>
          <p:cNvGrpSpPr/>
          <p:nvPr/>
        </p:nvGrpSpPr>
        <p:grpSpPr>
          <a:xfrm>
            <a:off x="190500" y="190500"/>
            <a:ext cx="390525" cy="390525"/>
            <a:chOff x="0" y="0"/>
            <a:chExt cx="390525" cy="390525"/>
          </a:xfrm>
        </p:grpSpPr>
        <p:sp>
          <p:nvSpPr>
            <p:cNvPr id="229" name="Google Shape;229;p19"/>
            <p:cNvSpPr/>
            <p:nvPr/>
          </p:nvSpPr>
          <p:spPr>
            <a:xfrm>
              <a:off x="0" y="0"/>
              <a:ext cx="190500" cy="190500"/>
            </a:xfrm>
            <a:prstGeom prst="ellipse">
              <a:avLst/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276225" y="38100"/>
              <a:ext cx="114300" cy="114300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9"/>
            <p:cNvSpPr/>
            <p:nvPr/>
          </p:nvSpPr>
          <p:spPr>
            <a:xfrm>
              <a:off x="38100" y="276225"/>
              <a:ext cx="114300" cy="114300"/>
            </a:xfrm>
            <a:prstGeom prst="ellipse">
              <a:avLst/>
            </a:prstGeom>
            <a:solidFill>
              <a:srgbClr val="4CAF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2" name="Google Shape;232;p19"/>
          <p:cNvGrpSpPr/>
          <p:nvPr/>
        </p:nvGrpSpPr>
        <p:grpSpPr>
          <a:xfrm rot="10800000">
            <a:off x="8562975" y="4562475"/>
            <a:ext cx="390525" cy="390525"/>
            <a:chOff x="0" y="0"/>
            <a:chExt cx="390525" cy="390525"/>
          </a:xfrm>
        </p:grpSpPr>
        <p:sp>
          <p:nvSpPr>
            <p:cNvPr id="233" name="Google Shape;233;p19"/>
            <p:cNvSpPr/>
            <p:nvPr/>
          </p:nvSpPr>
          <p:spPr>
            <a:xfrm>
              <a:off x="0" y="0"/>
              <a:ext cx="190500" cy="190500"/>
            </a:xfrm>
            <a:prstGeom prst="ellipse">
              <a:avLst/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9"/>
            <p:cNvSpPr/>
            <p:nvPr/>
          </p:nvSpPr>
          <p:spPr>
            <a:xfrm>
              <a:off x="276225" y="38100"/>
              <a:ext cx="114300" cy="114300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9"/>
            <p:cNvSpPr/>
            <p:nvPr/>
          </p:nvSpPr>
          <p:spPr>
            <a:xfrm>
              <a:off x="38100" y="276225"/>
              <a:ext cx="114300" cy="114300"/>
            </a:xfrm>
            <a:prstGeom prst="ellipse">
              <a:avLst/>
            </a:prstGeom>
            <a:solidFill>
              <a:srgbClr val="4CAF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6" name="Google Shape;236;p19"/>
          <p:cNvSpPr txBox="1"/>
          <p:nvPr/>
        </p:nvSpPr>
        <p:spPr>
          <a:xfrm>
            <a:off x="571500" y="304800"/>
            <a:ext cx="80010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313">
                <a:solidFill>
                  <a:srgbClr val="1A237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PRSD School Bus Rider Rules</a:t>
            </a:r>
            <a:endParaRPr b="0" sz="2313">
              <a:solidFill>
                <a:srgbClr val="1A237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b="1" lang="en" sz="1295">
                <a:solidFill>
                  <a:srgbClr val="2196F3"/>
                </a:solidFill>
                <a:latin typeface="Nunito"/>
                <a:ea typeface="Nunito"/>
                <a:cs typeface="Nunito"/>
                <a:sym typeface="Nunito"/>
              </a:rPr>
              <a:t>Essential Guidelines from the Parent &amp; Guardian Handbook</a:t>
            </a:r>
            <a:endParaRPr b="1" sz="1295">
              <a:solidFill>
                <a:srgbClr val="2196F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7" name="Google Shape;237;p19"/>
          <p:cNvSpPr/>
          <p:nvPr/>
        </p:nvSpPr>
        <p:spPr>
          <a:xfrm>
            <a:off x="571500" y="1047750"/>
            <a:ext cx="2476500" cy="2590800"/>
          </a:xfrm>
          <a:prstGeom prst="roundRect">
            <a:avLst>
              <a:gd fmla="val 6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9"/>
          <p:cNvSpPr/>
          <p:nvPr/>
        </p:nvSpPr>
        <p:spPr>
          <a:xfrm>
            <a:off x="571500" y="1047750"/>
            <a:ext cx="2476500" cy="76200"/>
          </a:xfrm>
          <a:prstGeom prst="roundRect">
            <a:avLst>
              <a:gd fmla="val 50000" name="adj"/>
            </a:avLst>
          </a:prstGeom>
          <a:solidFill>
            <a:srgbClr val="2196F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9"/>
          <p:cNvSpPr txBox="1"/>
          <p:nvPr/>
        </p:nvSpPr>
        <p:spPr>
          <a:xfrm>
            <a:off x="742950" y="1190625"/>
            <a:ext cx="2133600" cy="2333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>
                <a:solidFill>
                  <a:srgbClr val="2196F3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At the Bus Stop</a:t>
            </a:r>
            <a:endParaRPr b="0" i="0" sz="1400">
              <a:solidFill>
                <a:srgbClr val="2196F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2196F3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Arrive 3–5 minutes before pickup time.</a:t>
            </a:r>
            <a:endParaRPr b="0" i="0" sz="1400">
              <a:solidFill>
                <a:srgbClr val="2196F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rgbClr val="2196F3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Stand well back in designated safe zone.</a:t>
            </a:r>
            <a:endParaRPr b="0" i="0" sz="1400">
              <a:solidFill>
                <a:srgbClr val="2196F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rgbClr val="2196F3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Wait for complete stop before boarding.</a:t>
            </a:r>
            <a:endParaRPr b="0" i="0" sz="1400">
              <a:solidFill>
                <a:srgbClr val="2196F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rgbClr val="2196F3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Cross 3 meters in front of the bus.</a:t>
            </a:r>
            <a:endParaRPr b="0" i="0" sz="1400">
              <a:solidFill>
                <a:srgbClr val="2196F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400"/>
              </a:spcBef>
              <a:spcAft>
                <a:spcPts val="400"/>
              </a:spcAft>
              <a:buClr>
                <a:srgbClr val="2196F3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Line up single file; do not push.</a:t>
            </a:r>
            <a:endParaRPr b="0" i="0" sz="1400">
              <a:solidFill>
                <a:srgbClr val="2196F3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240" name="Google Shape;240;p19"/>
          <p:cNvSpPr/>
          <p:nvPr/>
        </p:nvSpPr>
        <p:spPr>
          <a:xfrm>
            <a:off x="3333750" y="1047750"/>
            <a:ext cx="2476500" cy="2590800"/>
          </a:xfrm>
          <a:prstGeom prst="roundRect">
            <a:avLst>
              <a:gd fmla="val 6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9"/>
          <p:cNvSpPr/>
          <p:nvPr/>
        </p:nvSpPr>
        <p:spPr>
          <a:xfrm>
            <a:off x="3333750" y="1047750"/>
            <a:ext cx="2476500" cy="76200"/>
          </a:xfrm>
          <a:prstGeom prst="roundRect">
            <a:avLst>
              <a:gd fmla="val 50000" name="adj"/>
            </a:avLst>
          </a:prstGeom>
          <a:solidFill>
            <a:srgbClr val="FFC107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9"/>
          <p:cNvSpPr txBox="1"/>
          <p:nvPr/>
        </p:nvSpPr>
        <p:spPr>
          <a:xfrm>
            <a:off x="3505200" y="1190625"/>
            <a:ext cx="2133600" cy="2333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>
                <a:solidFill>
                  <a:srgbClr val="F57F17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On the Bus Conduct</a:t>
            </a:r>
            <a:endParaRPr b="0" i="0" sz="1400">
              <a:solidFill>
                <a:srgbClr val="F57F17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F57F17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Go straight to assigned seat; face forward.</a:t>
            </a:r>
            <a:endParaRPr b="0" i="0" sz="1400">
              <a:solidFill>
                <a:srgbClr val="F57F17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rgbClr val="F57F17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Keep aisles clear of feet, hands &amp; bags.</a:t>
            </a:r>
            <a:endParaRPr b="0" i="0" sz="1400">
              <a:solidFill>
                <a:srgbClr val="F57F17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rgbClr val="F57F17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Loud or noisy behavior is prohibited.</a:t>
            </a:r>
            <a:endParaRPr b="0" i="0" sz="1400">
              <a:solidFill>
                <a:srgbClr val="F57F17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rgbClr val="F57F17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Do not open windows without permission.</a:t>
            </a:r>
            <a:endParaRPr b="0" i="0" sz="1400">
              <a:solidFill>
                <a:srgbClr val="F57F17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400"/>
              </a:spcBef>
              <a:spcAft>
                <a:spcPts val="400"/>
              </a:spcAft>
              <a:buClr>
                <a:srgbClr val="F57F17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No eating or drinking on the bus.</a:t>
            </a:r>
            <a:endParaRPr b="0" i="0" sz="1400">
              <a:solidFill>
                <a:srgbClr val="F57F17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243" name="Google Shape;243;p19"/>
          <p:cNvSpPr/>
          <p:nvPr/>
        </p:nvSpPr>
        <p:spPr>
          <a:xfrm>
            <a:off x="6096000" y="1047750"/>
            <a:ext cx="2476500" cy="2590800"/>
          </a:xfrm>
          <a:prstGeom prst="roundRect">
            <a:avLst>
              <a:gd fmla="val 615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9"/>
          <p:cNvSpPr/>
          <p:nvPr/>
        </p:nvSpPr>
        <p:spPr>
          <a:xfrm>
            <a:off x="6096000" y="1047750"/>
            <a:ext cx="2476500" cy="76200"/>
          </a:xfrm>
          <a:prstGeom prst="roundRect">
            <a:avLst>
              <a:gd fmla="val 50000" name="adj"/>
            </a:avLst>
          </a:prstGeom>
          <a:solidFill>
            <a:srgbClr val="4CAF5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9"/>
          <p:cNvSpPr txBox="1"/>
          <p:nvPr/>
        </p:nvSpPr>
        <p:spPr>
          <a:xfrm>
            <a:off x="6267450" y="1190625"/>
            <a:ext cx="2133600" cy="2333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>
                <a:solidFill>
                  <a:srgbClr val="4CAF50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Safety &amp; Compliance</a:t>
            </a:r>
            <a:endParaRPr b="0" i="0" sz="1400">
              <a:solidFill>
                <a:srgbClr val="4CAF50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Clr>
                <a:srgbClr val="4CAF50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Follow bus driver directions at all times.</a:t>
            </a:r>
            <a:endParaRPr b="0" i="0" sz="1400">
              <a:solidFill>
                <a:srgbClr val="4CAF50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rgbClr val="4CAF50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Dress appropriately for weather conditions.</a:t>
            </a:r>
            <a:endParaRPr b="0" i="0" sz="1400">
              <a:solidFill>
                <a:srgbClr val="4CAF50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rgbClr val="4CAF50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Report bullying or harassment immediately.</a:t>
            </a:r>
            <a:endParaRPr b="0" i="0" sz="1400">
              <a:solidFill>
                <a:srgbClr val="4CAF50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rgbClr val="4CAF50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Keep garbage off floor &amp; inside bus.</a:t>
            </a:r>
            <a:endParaRPr b="0" i="0" sz="1400">
              <a:solidFill>
                <a:srgbClr val="4CAF50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-317500" lvl="0" marL="457200" rtl="0" algn="l">
              <a:spcBef>
                <a:spcPts val="400"/>
              </a:spcBef>
              <a:spcAft>
                <a:spcPts val="400"/>
              </a:spcAft>
              <a:buClr>
                <a:srgbClr val="4CAF50"/>
              </a:buClr>
              <a:buSzPts val="1400"/>
              <a:buFont typeface="Nunito"/>
              <a:buChar char="●"/>
            </a:pPr>
            <a:r>
              <a:rPr b="0" i="0" lang="en" sz="95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Tobacco &amp; alcohol products prohibited.</a:t>
            </a:r>
            <a:endParaRPr b="0" i="0" sz="1400">
              <a:solidFill>
                <a:srgbClr val="4CAF50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sp>
        <p:nvSpPr>
          <p:cNvPr id="246" name="Google Shape;246;p19"/>
          <p:cNvSpPr/>
          <p:nvPr/>
        </p:nvSpPr>
        <p:spPr>
          <a:xfrm>
            <a:off x="571500" y="3762375"/>
            <a:ext cx="8001000" cy="904800"/>
          </a:xfrm>
          <a:prstGeom prst="roundRect">
            <a:avLst>
              <a:gd fmla="val 16842" name="adj"/>
            </a:avLst>
          </a:prstGeom>
          <a:solidFill>
            <a:srgbClr val="FFF8E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7" name="Google Shape;247;p19"/>
          <p:cNvGrpSpPr/>
          <p:nvPr/>
        </p:nvGrpSpPr>
        <p:grpSpPr>
          <a:xfrm>
            <a:off x="857250" y="4019550"/>
            <a:ext cx="714450" cy="457200"/>
            <a:chOff x="47625" y="95250"/>
            <a:chExt cx="714450" cy="457200"/>
          </a:xfrm>
        </p:grpSpPr>
        <p:sp>
          <p:nvSpPr>
            <p:cNvPr id="248" name="Google Shape;248;p19"/>
            <p:cNvSpPr/>
            <p:nvPr/>
          </p:nvSpPr>
          <p:spPr>
            <a:xfrm>
              <a:off x="47625" y="95250"/>
              <a:ext cx="666900" cy="381000"/>
            </a:xfrm>
            <a:prstGeom prst="roundRect">
              <a:avLst>
                <a:gd fmla="val 20000" name="adj"/>
              </a:avLst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9"/>
            <p:cNvSpPr/>
            <p:nvPr/>
          </p:nvSpPr>
          <p:spPr>
            <a:xfrm>
              <a:off x="571500" y="190500"/>
              <a:ext cx="190500" cy="285900"/>
            </a:xfrm>
            <a:prstGeom prst="roundRect">
              <a:avLst>
                <a:gd fmla="val 20000" name="adj"/>
              </a:avLst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9"/>
            <p:cNvSpPr/>
            <p:nvPr/>
          </p:nvSpPr>
          <p:spPr>
            <a:xfrm>
              <a:off x="95250" y="142875"/>
              <a:ext cx="142800" cy="142800"/>
            </a:xfrm>
            <a:prstGeom prst="roundRect">
              <a:avLst>
                <a:gd fmla="val 13333" name="adj"/>
              </a:avLst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9"/>
            <p:cNvSpPr/>
            <p:nvPr/>
          </p:nvSpPr>
          <p:spPr>
            <a:xfrm>
              <a:off x="285750" y="142875"/>
              <a:ext cx="142800" cy="142800"/>
            </a:xfrm>
            <a:prstGeom prst="roundRect">
              <a:avLst>
                <a:gd fmla="val 13333" name="adj"/>
              </a:avLst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9"/>
            <p:cNvSpPr/>
            <p:nvPr/>
          </p:nvSpPr>
          <p:spPr>
            <a:xfrm>
              <a:off x="476250" y="142875"/>
              <a:ext cx="142800" cy="142800"/>
            </a:xfrm>
            <a:prstGeom prst="roundRect">
              <a:avLst>
                <a:gd fmla="val 13333" name="adj"/>
              </a:avLst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9"/>
            <p:cNvSpPr/>
            <p:nvPr/>
          </p:nvSpPr>
          <p:spPr>
            <a:xfrm>
              <a:off x="114300" y="400050"/>
              <a:ext cx="152400" cy="152400"/>
            </a:xfrm>
            <a:prstGeom prst="ellipse">
              <a:avLst/>
            </a:prstGeom>
            <a:solidFill>
              <a:srgbClr val="37474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9"/>
            <p:cNvSpPr/>
            <p:nvPr/>
          </p:nvSpPr>
          <p:spPr>
            <a:xfrm>
              <a:off x="495300" y="400050"/>
              <a:ext cx="152400" cy="152400"/>
            </a:xfrm>
            <a:prstGeom prst="ellipse">
              <a:avLst/>
            </a:prstGeom>
            <a:solidFill>
              <a:srgbClr val="37474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9"/>
            <p:cNvSpPr/>
            <p:nvPr/>
          </p:nvSpPr>
          <p:spPr>
            <a:xfrm>
              <a:off x="161925" y="447675"/>
              <a:ext cx="57300" cy="57300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9"/>
            <p:cNvSpPr/>
            <p:nvPr/>
          </p:nvSpPr>
          <p:spPr>
            <a:xfrm>
              <a:off x="542925" y="447675"/>
              <a:ext cx="57300" cy="57300"/>
            </a:xfrm>
            <a:prstGeom prst="ellipse">
              <a:avLst/>
            </a:prstGeom>
            <a:solidFill>
              <a:srgbClr val="E0E0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9"/>
            <p:cNvSpPr/>
            <p:nvPr/>
          </p:nvSpPr>
          <p:spPr>
            <a:xfrm>
              <a:off x="714375" y="333375"/>
              <a:ext cx="47700" cy="47700"/>
            </a:xfrm>
            <a:prstGeom prst="roundRect">
              <a:avLst>
                <a:gd fmla="val 20000" name="adj"/>
              </a:avLst>
            </a:prstGeom>
            <a:solidFill>
              <a:srgbClr val="F4433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8" name="Google Shape;258;p19"/>
          <p:cNvSpPr txBox="1"/>
          <p:nvPr/>
        </p:nvSpPr>
        <p:spPr>
          <a:xfrm>
            <a:off x="1762125" y="3905250"/>
            <a:ext cx="66198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>
                <a:solidFill>
                  <a:srgbClr val="F57F17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Driver Authority &amp; Student Safety</a:t>
            </a:r>
            <a:endParaRPr b="0" sz="1400">
              <a:solidFill>
                <a:srgbClr val="F57F17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b="0" lang="en" sz="1100">
                <a:solidFill>
                  <a:srgbClr val="37474F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The bus driver is responsible for passenger safety. Follow driver directions at all times, and inform them when service is not required.</a:t>
            </a:r>
            <a:endParaRPr b="0" sz="1100">
              <a:solidFill>
                <a:srgbClr val="37474F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4" name="Google Shape;264;p20"/>
          <p:cNvGrpSpPr/>
          <p:nvPr/>
        </p:nvGrpSpPr>
        <p:grpSpPr>
          <a:xfrm>
            <a:off x="190500" y="190500"/>
            <a:ext cx="390525" cy="390525"/>
            <a:chOff x="0" y="0"/>
            <a:chExt cx="390525" cy="390525"/>
          </a:xfrm>
        </p:grpSpPr>
        <p:sp>
          <p:nvSpPr>
            <p:cNvPr id="265" name="Google Shape;265;p20"/>
            <p:cNvSpPr/>
            <p:nvPr/>
          </p:nvSpPr>
          <p:spPr>
            <a:xfrm>
              <a:off x="0" y="0"/>
              <a:ext cx="190500" cy="190500"/>
            </a:xfrm>
            <a:prstGeom prst="ellipse">
              <a:avLst/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0"/>
            <p:cNvSpPr/>
            <p:nvPr/>
          </p:nvSpPr>
          <p:spPr>
            <a:xfrm>
              <a:off x="276225" y="38100"/>
              <a:ext cx="114300" cy="114300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0"/>
            <p:cNvSpPr/>
            <p:nvPr/>
          </p:nvSpPr>
          <p:spPr>
            <a:xfrm>
              <a:off x="38100" y="276225"/>
              <a:ext cx="114300" cy="114300"/>
            </a:xfrm>
            <a:prstGeom prst="ellipse">
              <a:avLst/>
            </a:prstGeom>
            <a:solidFill>
              <a:srgbClr val="4CAF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8" name="Google Shape;268;p20"/>
          <p:cNvGrpSpPr/>
          <p:nvPr/>
        </p:nvGrpSpPr>
        <p:grpSpPr>
          <a:xfrm rot="10800000">
            <a:off x="8562975" y="4562475"/>
            <a:ext cx="390525" cy="390525"/>
            <a:chOff x="0" y="0"/>
            <a:chExt cx="390525" cy="390525"/>
          </a:xfrm>
        </p:grpSpPr>
        <p:sp>
          <p:nvSpPr>
            <p:cNvPr id="269" name="Google Shape;269;p20"/>
            <p:cNvSpPr/>
            <p:nvPr/>
          </p:nvSpPr>
          <p:spPr>
            <a:xfrm>
              <a:off x="0" y="0"/>
              <a:ext cx="190500" cy="190500"/>
            </a:xfrm>
            <a:prstGeom prst="ellipse">
              <a:avLst/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0"/>
            <p:cNvSpPr/>
            <p:nvPr/>
          </p:nvSpPr>
          <p:spPr>
            <a:xfrm>
              <a:off x="276225" y="38100"/>
              <a:ext cx="114300" cy="114300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0"/>
            <p:cNvSpPr/>
            <p:nvPr/>
          </p:nvSpPr>
          <p:spPr>
            <a:xfrm>
              <a:off x="38100" y="276225"/>
              <a:ext cx="114300" cy="114300"/>
            </a:xfrm>
            <a:prstGeom prst="ellipse">
              <a:avLst/>
            </a:prstGeom>
            <a:solidFill>
              <a:srgbClr val="4CAF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2" name="Google Shape;272;p20"/>
          <p:cNvSpPr txBox="1"/>
          <p:nvPr/>
        </p:nvSpPr>
        <p:spPr>
          <a:xfrm>
            <a:off x="571500" y="304800"/>
            <a:ext cx="80010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rgbClr val="1A237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School Bus Safety Videos</a:t>
            </a:r>
            <a:endParaRPr b="0" sz="2400">
              <a:solidFill>
                <a:srgbClr val="1A237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2196F3"/>
                </a:solidFill>
                <a:latin typeface="Nunito"/>
                <a:ea typeface="Nunito"/>
                <a:cs typeface="Nunito"/>
                <a:sym typeface="Nunito"/>
              </a:rPr>
              <a:t>Educational Resources &amp; Training Videos</a:t>
            </a:r>
            <a:endParaRPr b="1" sz="1300">
              <a:solidFill>
                <a:srgbClr val="2196F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273" name="Google Shape;273;p20"/>
          <p:cNvGrpSpPr/>
          <p:nvPr/>
        </p:nvGrpSpPr>
        <p:grpSpPr>
          <a:xfrm>
            <a:off x="571500" y="1095375"/>
            <a:ext cx="3714900" cy="3619500"/>
            <a:chOff x="571500" y="1095375"/>
            <a:chExt cx="3714900" cy="3619500"/>
          </a:xfrm>
        </p:grpSpPr>
        <p:sp>
          <p:nvSpPr>
            <p:cNvPr id="274" name="Google Shape;274;p20"/>
            <p:cNvSpPr/>
            <p:nvPr/>
          </p:nvSpPr>
          <p:spPr>
            <a:xfrm>
              <a:off x="571500" y="1095375"/>
              <a:ext cx="3714900" cy="3619500"/>
            </a:xfrm>
            <a:prstGeom prst="roundRect">
              <a:avLst>
                <a:gd fmla="val 421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0"/>
            <p:cNvSpPr/>
            <p:nvPr/>
          </p:nvSpPr>
          <p:spPr>
            <a:xfrm>
              <a:off x="571500" y="1095375"/>
              <a:ext cx="3714900" cy="76200"/>
            </a:xfrm>
            <a:prstGeom prst="roundRect">
              <a:avLst>
                <a:gd fmla="val 50000" name="adj"/>
              </a:avLst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76" name="Google Shape;276;p20"/>
            <p:cNvPicPr preferRelativeResize="0"/>
            <p:nvPr/>
          </p:nvPicPr>
          <p:blipFill rotWithShape="1">
            <a:blip r:embed="rId3">
              <a:alphaModFix/>
            </a:blip>
            <a:srcRect b="0" l="6590" r="6590" t="0"/>
            <a:stretch/>
          </p:blipFill>
          <p:spPr>
            <a:xfrm>
              <a:off x="762000" y="1285875"/>
              <a:ext cx="3333900" cy="2143200"/>
            </a:xfrm>
            <a:prstGeom prst="roundRect">
              <a:avLst>
                <a:gd fmla="val 5333" name="adj"/>
              </a:avLst>
            </a:prstGeom>
            <a:noFill/>
            <a:ln>
              <a:noFill/>
            </a:ln>
          </p:spPr>
        </p:pic>
        <p:sp>
          <p:nvSpPr>
            <p:cNvPr id="277" name="Google Shape;277;p20"/>
            <p:cNvSpPr txBox="1"/>
            <p:nvPr/>
          </p:nvSpPr>
          <p:spPr>
            <a:xfrm>
              <a:off x="762000" y="3571875"/>
              <a:ext cx="3333900" cy="10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500">
                  <a:solidFill>
                    <a:srgbClr val="1A237E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Educational Video Library</a:t>
              </a:r>
              <a:endParaRPr b="0" sz="1500">
                <a:solidFill>
                  <a:srgbClr val="1A237E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" sz="105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Watch these engaging video resources with students to review essential riding rules, evacuation procedures, and safety guidelines.</a:t>
              </a:r>
              <a:endParaRPr b="0" sz="105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</p:grpSp>
      <p:grpSp>
        <p:nvGrpSpPr>
          <p:cNvPr id="278" name="Google Shape;278;p20"/>
          <p:cNvGrpSpPr/>
          <p:nvPr/>
        </p:nvGrpSpPr>
        <p:grpSpPr>
          <a:xfrm>
            <a:off x="4476750" y="1095375"/>
            <a:ext cx="4095900" cy="3619500"/>
            <a:chOff x="4476750" y="1095375"/>
            <a:chExt cx="4095900" cy="3619500"/>
          </a:xfrm>
        </p:grpSpPr>
        <p:sp>
          <p:nvSpPr>
            <p:cNvPr id="279" name="Google Shape;279;p20"/>
            <p:cNvSpPr/>
            <p:nvPr/>
          </p:nvSpPr>
          <p:spPr>
            <a:xfrm>
              <a:off x="4476750" y="1095375"/>
              <a:ext cx="4095900" cy="3619500"/>
            </a:xfrm>
            <a:prstGeom prst="roundRect">
              <a:avLst>
                <a:gd fmla="val 421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0"/>
            <p:cNvSpPr/>
            <p:nvPr/>
          </p:nvSpPr>
          <p:spPr>
            <a:xfrm>
              <a:off x="4476750" y="1095375"/>
              <a:ext cx="4095900" cy="76200"/>
            </a:xfrm>
            <a:prstGeom prst="roundRect">
              <a:avLst>
                <a:gd fmla="val 50000" name="adj"/>
              </a:avLst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1" name="Google Shape;281;p20"/>
            <p:cNvGrpSpPr/>
            <p:nvPr/>
          </p:nvGrpSpPr>
          <p:grpSpPr>
            <a:xfrm>
              <a:off x="4619625" y="1238250"/>
              <a:ext cx="3810000" cy="571500"/>
              <a:chOff x="0" y="0"/>
              <a:chExt cx="3810000" cy="571500"/>
            </a:xfrm>
          </p:grpSpPr>
          <p:sp>
            <p:nvSpPr>
              <p:cNvPr id="282" name="Google Shape;282;p20"/>
              <p:cNvSpPr/>
              <p:nvPr/>
            </p:nvSpPr>
            <p:spPr>
              <a:xfrm>
                <a:off x="0" y="0"/>
                <a:ext cx="3810000" cy="571500"/>
              </a:xfrm>
              <a:prstGeom prst="roundRect">
                <a:avLst>
                  <a:gd fmla="val 16666" name="adj"/>
                </a:avLst>
              </a:prstGeom>
              <a:solidFill>
                <a:srgbClr val="F7F9FC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20"/>
              <p:cNvSpPr/>
              <p:nvPr/>
            </p:nvSpPr>
            <p:spPr>
              <a:xfrm>
                <a:off x="133350" y="133350"/>
                <a:ext cx="304800" cy="304800"/>
              </a:xfrm>
              <a:prstGeom prst="ellipse">
                <a:avLst/>
              </a:prstGeom>
              <a:solidFill>
                <a:srgbClr val="E53935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20"/>
              <p:cNvSpPr/>
              <p:nvPr/>
            </p:nvSpPr>
            <p:spPr>
              <a:xfrm>
                <a:off x="247650" y="200025"/>
                <a:ext cx="114300" cy="1716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lnTo>
                      <a:pt x="120000" y="60000"/>
                    </a:lnTo>
                    <a:lnTo>
                      <a:pt x="0" y="12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20"/>
              <p:cNvSpPr txBox="1"/>
              <p:nvPr/>
            </p:nvSpPr>
            <p:spPr>
              <a:xfrm>
                <a:off x="533400" y="76200"/>
                <a:ext cx="31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100">
                    <a:solidFill>
                      <a:srgbClr val="1A237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1.</a:t>
                </a:r>
                <a:r>
                  <a:rPr b="0" lang="en" sz="1100" u="sng">
                    <a:solidFill>
                      <a:schemeClr val="hlink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  <a:hlinkClick r:id="rId4"/>
                  </a:rPr>
                  <a:t> Bus Evacuation Videos</a:t>
                </a:r>
                <a:endParaRPr b="0" sz="1100">
                  <a:solidFill>
                    <a:srgbClr val="1A237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900">
                  <a:solidFill>
                    <a:srgbClr val="75757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286" name="Google Shape;286;p20"/>
            <p:cNvGrpSpPr/>
            <p:nvPr/>
          </p:nvGrpSpPr>
          <p:grpSpPr>
            <a:xfrm>
              <a:off x="4619625" y="1924050"/>
              <a:ext cx="3810000" cy="571500"/>
              <a:chOff x="0" y="0"/>
              <a:chExt cx="3810000" cy="571500"/>
            </a:xfrm>
          </p:grpSpPr>
          <p:sp>
            <p:nvSpPr>
              <p:cNvPr id="287" name="Google Shape;287;p20"/>
              <p:cNvSpPr/>
              <p:nvPr/>
            </p:nvSpPr>
            <p:spPr>
              <a:xfrm>
                <a:off x="0" y="0"/>
                <a:ext cx="3810000" cy="571500"/>
              </a:xfrm>
              <a:prstGeom prst="roundRect">
                <a:avLst>
                  <a:gd fmla="val 16666" name="adj"/>
                </a:avLst>
              </a:prstGeom>
              <a:solidFill>
                <a:srgbClr val="F7F9FC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20"/>
              <p:cNvSpPr/>
              <p:nvPr/>
            </p:nvSpPr>
            <p:spPr>
              <a:xfrm>
                <a:off x="133350" y="133350"/>
                <a:ext cx="304800" cy="304800"/>
              </a:xfrm>
              <a:prstGeom prst="ellipse">
                <a:avLst/>
              </a:prstGeom>
              <a:solidFill>
                <a:srgbClr val="E53935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20"/>
              <p:cNvSpPr/>
              <p:nvPr/>
            </p:nvSpPr>
            <p:spPr>
              <a:xfrm>
                <a:off x="247650" y="200025"/>
                <a:ext cx="114300" cy="1716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lnTo>
                      <a:pt x="120000" y="60000"/>
                    </a:lnTo>
                    <a:lnTo>
                      <a:pt x="0" y="12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20"/>
              <p:cNvSpPr txBox="1"/>
              <p:nvPr/>
            </p:nvSpPr>
            <p:spPr>
              <a:xfrm>
                <a:off x="533400" y="76200"/>
                <a:ext cx="31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935">
                    <a:solidFill>
                      <a:srgbClr val="1A237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2. </a:t>
                </a:r>
                <a:r>
                  <a:rPr b="0" lang="en" sz="935" u="sng">
                    <a:solidFill>
                      <a:schemeClr val="hlink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  <a:hlinkClick r:id="rId5"/>
                  </a:rPr>
                  <a:t>Bubbly Productions School Bus Safety with Rules</a:t>
                </a:r>
                <a:endParaRPr b="0" sz="935">
                  <a:solidFill>
                    <a:srgbClr val="1A237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765">
                  <a:solidFill>
                    <a:srgbClr val="75757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291" name="Google Shape;291;p20"/>
            <p:cNvGrpSpPr/>
            <p:nvPr/>
          </p:nvGrpSpPr>
          <p:grpSpPr>
            <a:xfrm>
              <a:off x="4619625" y="2609850"/>
              <a:ext cx="3810000" cy="571500"/>
              <a:chOff x="0" y="0"/>
              <a:chExt cx="3810000" cy="571500"/>
            </a:xfrm>
          </p:grpSpPr>
          <p:sp>
            <p:nvSpPr>
              <p:cNvPr id="292" name="Google Shape;292;p20"/>
              <p:cNvSpPr/>
              <p:nvPr/>
            </p:nvSpPr>
            <p:spPr>
              <a:xfrm>
                <a:off x="0" y="0"/>
                <a:ext cx="3810000" cy="571500"/>
              </a:xfrm>
              <a:prstGeom prst="roundRect">
                <a:avLst>
                  <a:gd fmla="val 16666" name="adj"/>
                </a:avLst>
              </a:prstGeom>
              <a:solidFill>
                <a:srgbClr val="F7F9FC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20"/>
              <p:cNvSpPr/>
              <p:nvPr/>
            </p:nvSpPr>
            <p:spPr>
              <a:xfrm>
                <a:off x="133350" y="133350"/>
                <a:ext cx="304800" cy="304800"/>
              </a:xfrm>
              <a:prstGeom prst="ellipse">
                <a:avLst/>
              </a:prstGeom>
              <a:solidFill>
                <a:srgbClr val="E53935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20"/>
              <p:cNvSpPr/>
              <p:nvPr/>
            </p:nvSpPr>
            <p:spPr>
              <a:xfrm>
                <a:off x="247650" y="200025"/>
                <a:ext cx="114300" cy="1716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lnTo>
                      <a:pt x="120000" y="60000"/>
                    </a:lnTo>
                    <a:lnTo>
                      <a:pt x="0" y="12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20"/>
              <p:cNvSpPr txBox="1"/>
              <p:nvPr/>
            </p:nvSpPr>
            <p:spPr>
              <a:xfrm>
                <a:off x="533400" y="76200"/>
                <a:ext cx="31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100">
                    <a:solidFill>
                      <a:srgbClr val="1A237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3. </a:t>
                </a:r>
                <a:r>
                  <a:rPr b="0" lang="en" sz="1100" u="sng">
                    <a:solidFill>
                      <a:schemeClr val="hlink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  <a:hlinkClick r:id="rId6"/>
                  </a:rPr>
                  <a:t>Winnie the Pooh Bus Safety</a:t>
                </a:r>
                <a:endParaRPr b="0" sz="1100">
                  <a:solidFill>
                    <a:srgbClr val="1A237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900">
                  <a:solidFill>
                    <a:srgbClr val="75757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296" name="Google Shape;296;p20"/>
            <p:cNvGrpSpPr/>
            <p:nvPr/>
          </p:nvGrpSpPr>
          <p:grpSpPr>
            <a:xfrm>
              <a:off x="4619625" y="3295650"/>
              <a:ext cx="3810000" cy="571500"/>
              <a:chOff x="0" y="0"/>
              <a:chExt cx="3810000" cy="571500"/>
            </a:xfrm>
          </p:grpSpPr>
          <p:sp>
            <p:nvSpPr>
              <p:cNvPr id="297" name="Google Shape;297;p20"/>
              <p:cNvSpPr/>
              <p:nvPr/>
            </p:nvSpPr>
            <p:spPr>
              <a:xfrm>
                <a:off x="0" y="0"/>
                <a:ext cx="3810000" cy="571500"/>
              </a:xfrm>
              <a:prstGeom prst="roundRect">
                <a:avLst>
                  <a:gd fmla="val 16666" name="adj"/>
                </a:avLst>
              </a:prstGeom>
              <a:solidFill>
                <a:srgbClr val="F7F9FC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20"/>
              <p:cNvSpPr/>
              <p:nvPr/>
            </p:nvSpPr>
            <p:spPr>
              <a:xfrm>
                <a:off x="133350" y="133350"/>
                <a:ext cx="304800" cy="304800"/>
              </a:xfrm>
              <a:prstGeom prst="ellipse">
                <a:avLst/>
              </a:prstGeom>
              <a:solidFill>
                <a:srgbClr val="E53935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20"/>
              <p:cNvSpPr/>
              <p:nvPr/>
            </p:nvSpPr>
            <p:spPr>
              <a:xfrm>
                <a:off x="247650" y="200025"/>
                <a:ext cx="114300" cy="1716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lnTo>
                      <a:pt x="120000" y="60000"/>
                    </a:lnTo>
                    <a:lnTo>
                      <a:pt x="0" y="12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20"/>
              <p:cNvSpPr txBox="1"/>
              <p:nvPr/>
            </p:nvSpPr>
            <p:spPr>
              <a:xfrm>
                <a:off x="533400" y="76200"/>
                <a:ext cx="31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100">
                    <a:solidFill>
                      <a:srgbClr val="1A237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4. </a:t>
                </a:r>
                <a:r>
                  <a:rPr b="0" lang="en" sz="1100" u="sng">
                    <a:solidFill>
                      <a:schemeClr val="hlink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  <a:hlinkClick r:id="rId7"/>
                  </a:rPr>
                  <a:t>School Bus Safety Tips Video</a:t>
                </a:r>
                <a:endParaRPr b="0" sz="1100">
                  <a:solidFill>
                    <a:srgbClr val="1A237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900">
                  <a:solidFill>
                    <a:srgbClr val="75757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  <p:grpSp>
          <p:nvGrpSpPr>
            <p:cNvPr id="301" name="Google Shape;301;p20"/>
            <p:cNvGrpSpPr/>
            <p:nvPr/>
          </p:nvGrpSpPr>
          <p:grpSpPr>
            <a:xfrm>
              <a:off x="4619625" y="3981450"/>
              <a:ext cx="3810000" cy="571500"/>
              <a:chOff x="0" y="0"/>
              <a:chExt cx="3810000" cy="571500"/>
            </a:xfrm>
          </p:grpSpPr>
          <p:sp>
            <p:nvSpPr>
              <p:cNvPr id="302" name="Google Shape;302;p20"/>
              <p:cNvSpPr/>
              <p:nvPr/>
            </p:nvSpPr>
            <p:spPr>
              <a:xfrm>
                <a:off x="0" y="0"/>
                <a:ext cx="3810000" cy="571500"/>
              </a:xfrm>
              <a:prstGeom prst="roundRect">
                <a:avLst>
                  <a:gd fmla="val 16666" name="adj"/>
                </a:avLst>
              </a:prstGeom>
              <a:solidFill>
                <a:srgbClr val="F7F9FC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20"/>
              <p:cNvSpPr/>
              <p:nvPr/>
            </p:nvSpPr>
            <p:spPr>
              <a:xfrm>
                <a:off x="133350" y="133350"/>
                <a:ext cx="304800" cy="304800"/>
              </a:xfrm>
              <a:prstGeom prst="ellipse">
                <a:avLst/>
              </a:prstGeom>
              <a:solidFill>
                <a:srgbClr val="E53935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20"/>
              <p:cNvSpPr/>
              <p:nvPr/>
            </p:nvSpPr>
            <p:spPr>
              <a:xfrm>
                <a:off x="247650" y="200025"/>
                <a:ext cx="114300" cy="171600"/>
              </a:xfrm>
              <a:custGeom>
                <a:rect b="b" l="l" r="r" t="t"/>
                <a:pathLst>
                  <a:path extrusionOk="0" h="120000" w="120000">
                    <a:moveTo>
                      <a:pt x="0" y="0"/>
                    </a:moveTo>
                    <a:lnTo>
                      <a:pt x="120000" y="60000"/>
                    </a:lnTo>
                    <a:lnTo>
                      <a:pt x="0" y="1200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20"/>
              <p:cNvSpPr txBox="1"/>
              <p:nvPr/>
            </p:nvSpPr>
            <p:spPr>
              <a:xfrm>
                <a:off x="533400" y="76200"/>
                <a:ext cx="3143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100">
                    <a:solidFill>
                      <a:srgbClr val="1A237E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5. </a:t>
                </a:r>
                <a:r>
                  <a:rPr b="0" lang="en" sz="1100" u="sng">
                    <a:solidFill>
                      <a:schemeClr val="hlink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  <a:hlinkClick r:id="rId8"/>
                  </a:rPr>
                  <a:t>Kids Guide to Bus Safety</a:t>
                </a:r>
                <a:endParaRPr b="0" sz="1100">
                  <a:solidFill>
                    <a:srgbClr val="1A237E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900">
                  <a:solidFill>
                    <a:srgbClr val="757575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p2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311" name="Google Shape;311;p21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7F9F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2" name="Google Shape;312;p21"/>
            <p:cNvGrpSpPr/>
            <p:nvPr/>
          </p:nvGrpSpPr>
          <p:grpSpPr>
            <a:xfrm>
              <a:off x="190500" y="190500"/>
              <a:ext cx="390525" cy="390525"/>
              <a:chOff x="0" y="0"/>
              <a:chExt cx="390525" cy="390525"/>
            </a:xfrm>
          </p:grpSpPr>
          <p:sp>
            <p:nvSpPr>
              <p:cNvPr id="313" name="Google Shape;313;p21"/>
              <p:cNvSpPr/>
              <p:nvPr/>
            </p:nvSpPr>
            <p:spPr>
              <a:xfrm>
                <a:off x="0" y="0"/>
                <a:ext cx="190500" cy="190500"/>
              </a:xfrm>
              <a:prstGeom prst="ellipse">
                <a:avLst/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21"/>
              <p:cNvSpPr/>
              <p:nvPr/>
            </p:nvSpPr>
            <p:spPr>
              <a:xfrm>
                <a:off x="276225" y="38100"/>
                <a:ext cx="114300" cy="114300"/>
              </a:xfrm>
              <a:prstGeom prst="ellipse">
                <a:avLst/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21"/>
              <p:cNvSpPr/>
              <p:nvPr/>
            </p:nvSpPr>
            <p:spPr>
              <a:xfrm>
                <a:off x="38100" y="276225"/>
                <a:ext cx="114300" cy="1143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6" name="Google Shape;316;p21"/>
            <p:cNvGrpSpPr/>
            <p:nvPr/>
          </p:nvGrpSpPr>
          <p:grpSpPr>
            <a:xfrm rot="10800000">
              <a:off x="8562975" y="4562475"/>
              <a:ext cx="390525" cy="390525"/>
              <a:chOff x="0" y="0"/>
              <a:chExt cx="390525" cy="390525"/>
            </a:xfrm>
          </p:grpSpPr>
          <p:sp>
            <p:nvSpPr>
              <p:cNvPr id="317" name="Google Shape;317;p21"/>
              <p:cNvSpPr/>
              <p:nvPr/>
            </p:nvSpPr>
            <p:spPr>
              <a:xfrm>
                <a:off x="0" y="0"/>
                <a:ext cx="190500" cy="190500"/>
              </a:xfrm>
              <a:prstGeom prst="ellipse">
                <a:avLst/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21"/>
              <p:cNvSpPr/>
              <p:nvPr/>
            </p:nvSpPr>
            <p:spPr>
              <a:xfrm>
                <a:off x="276225" y="38100"/>
                <a:ext cx="114300" cy="114300"/>
              </a:xfrm>
              <a:prstGeom prst="ellipse">
                <a:avLst/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" name="Google Shape;319;p21"/>
              <p:cNvSpPr/>
              <p:nvPr/>
            </p:nvSpPr>
            <p:spPr>
              <a:xfrm>
                <a:off x="38100" y="276225"/>
                <a:ext cx="114300" cy="1143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20" name="Google Shape;320;p21"/>
          <p:cNvSpPr txBox="1"/>
          <p:nvPr/>
        </p:nvSpPr>
        <p:spPr>
          <a:xfrm>
            <a:off x="571500" y="266700"/>
            <a:ext cx="8001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380">
                <a:solidFill>
                  <a:srgbClr val="1A237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Parents and Guardians Share Responsibility for Bus Safety</a:t>
            </a:r>
            <a:endParaRPr b="0" sz="2380">
              <a:solidFill>
                <a:srgbClr val="1A237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321" name="Google Shape;321;p21"/>
          <p:cNvGrpSpPr/>
          <p:nvPr/>
        </p:nvGrpSpPr>
        <p:grpSpPr>
          <a:xfrm>
            <a:off x="571500" y="1095375"/>
            <a:ext cx="4686300" cy="857400"/>
            <a:chOff x="0" y="0"/>
            <a:chExt cx="4686300" cy="857400"/>
          </a:xfrm>
        </p:grpSpPr>
        <p:grpSp>
          <p:nvGrpSpPr>
            <p:cNvPr id="322" name="Google Shape;322;p21"/>
            <p:cNvGrpSpPr/>
            <p:nvPr/>
          </p:nvGrpSpPr>
          <p:grpSpPr>
            <a:xfrm>
              <a:off x="0" y="19050"/>
              <a:ext cx="381000" cy="381000"/>
              <a:chOff x="0" y="0"/>
              <a:chExt cx="381000" cy="381000"/>
            </a:xfrm>
          </p:grpSpPr>
          <p:sp>
            <p:nvSpPr>
              <p:cNvPr id="323" name="Google Shape;323;p21"/>
              <p:cNvSpPr/>
              <p:nvPr/>
            </p:nvSpPr>
            <p:spPr>
              <a:xfrm>
                <a:off x="0" y="0"/>
                <a:ext cx="381000" cy="3810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21"/>
              <p:cNvSpPr/>
              <p:nvPr/>
            </p:nvSpPr>
            <p:spPr>
              <a:xfrm>
                <a:off x="114300" y="133350"/>
                <a:ext cx="152400" cy="114300"/>
              </a:xfrm>
              <a:custGeom>
                <a:rect b="b" l="l" r="r" t="t"/>
                <a:pathLst>
                  <a:path extrusionOk="0" h="120000" w="120000">
                    <a:moveTo>
                      <a:pt x="0" y="60000"/>
                    </a:moveTo>
                    <a:lnTo>
                      <a:pt x="45000" y="120000"/>
                    </a:lnTo>
                    <a:lnTo>
                      <a:pt x="120000" y="0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cap="rnd" cmpd="sng" w="381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25" name="Google Shape;325;p21"/>
            <p:cNvSpPr txBox="1"/>
            <p:nvPr/>
          </p:nvSpPr>
          <p:spPr>
            <a:xfrm>
              <a:off x="495300" y="0"/>
              <a:ext cx="41910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00">
                  <a:solidFill>
                    <a:srgbClr val="1A237E"/>
                  </a:solidFill>
                  <a:latin typeface="Nunito"/>
                  <a:ea typeface="Nunito"/>
                  <a:cs typeface="Nunito"/>
                  <a:sym typeface="Nunito"/>
                </a:rPr>
                <a:t>Supervision &amp; Boarding Safety</a:t>
              </a:r>
              <a:endParaRPr b="1" sz="1100">
                <a:solidFill>
                  <a:srgbClr val="1A237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en" sz="98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Parents and guardians are responsible for the safety of their children prior to boarding and after disembarking. All Kindergarten and Grade 1 students must be met by a responsible adult on and off the bus.</a:t>
              </a:r>
              <a:endParaRPr b="0" sz="98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</p:grpSp>
      <p:grpSp>
        <p:nvGrpSpPr>
          <p:cNvPr id="326" name="Google Shape;326;p21"/>
          <p:cNvGrpSpPr/>
          <p:nvPr/>
        </p:nvGrpSpPr>
        <p:grpSpPr>
          <a:xfrm>
            <a:off x="571500" y="2143125"/>
            <a:ext cx="4686300" cy="666900"/>
            <a:chOff x="0" y="0"/>
            <a:chExt cx="4686300" cy="666900"/>
          </a:xfrm>
        </p:grpSpPr>
        <p:grpSp>
          <p:nvGrpSpPr>
            <p:cNvPr id="327" name="Google Shape;327;p21"/>
            <p:cNvGrpSpPr/>
            <p:nvPr/>
          </p:nvGrpSpPr>
          <p:grpSpPr>
            <a:xfrm>
              <a:off x="0" y="19050"/>
              <a:ext cx="381000" cy="381000"/>
              <a:chOff x="0" y="0"/>
              <a:chExt cx="381000" cy="381000"/>
            </a:xfrm>
          </p:grpSpPr>
          <p:sp>
            <p:nvSpPr>
              <p:cNvPr id="328" name="Google Shape;328;p21"/>
              <p:cNvSpPr/>
              <p:nvPr/>
            </p:nvSpPr>
            <p:spPr>
              <a:xfrm>
                <a:off x="0" y="0"/>
                <a:ext cx="381000" cy="3810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21"/>
              <p:cNvSpPr/>
              <p:nvPr/>
            </p:nvSpPr>
            <p:spPr>
              <a:xfrm>
                <a:off x="114300" y="133350"/>
                <a:ext cx="152400" cy="114300"/>
              </a:xfrm>
              <a:custGeom>
                <a:rect b="b" l="l" r="r" t="t"/>
                <a:pathLst>
                  <a:path extrusionOk="0" h="120000" w="120000">
                    <a:moveTo>
                      <a:pt x="0" y="60000"/>
                    </a:moveTo>
                    <a:lnTo>
                      <a:pt x="45000" y="120000"/>
                    </a:lnTo>
                    <a:lnTo>
                      <a:pt x="120000" y="0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cap="rnd" cmpd="sng" w="3810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30" name="Google Shape;330;p21"/>
            <p:cNvSpPr txBox="1"/>
            <p:nvPr/>
          </p:nvSpPr>
          <p:spPr>
            <a:xfrm>
              <a:off x="495300" y="0"/>
              <a:ext cx="41910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75">
                  <a:solidFill>
                    <a:srgbClr val="1A237E"/>
                  </a:solidFill>
                  <a:latin typeface="Nunito"/>
                  <a:ea typeface="Nunito"/>
                  <a:cs typeface="Nunito"/>
                  <a:sym typeface="Nunito"/>
                </a:rPr>
                <a:t>Weather Preparedness</a:t>
              </a:r>
              <a:endParaRPr b="1" sz="1275">
                <a:solidFill>
                  <a:srgbClr val="1A237E"/>
                </a:solidFill>
                <a:latin typeface="Nunito"/>
                <a:ea typeface="Nunito"/>
                <a:cs typeface="Nunito"/>
                <a:sym typeface="Nunito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en" sz="119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Ensure children are properly dressed for weather conditions in case of breakdown or delays.</a:t>
              </a:r>
              <a:endParaRPr b="0" sz="119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</p:grpSp>
      <p:grpSp>
        <p:nvGrpSpPr>
          <p:cNvPr id="331" name="Google Shape;331;p21"/>
          <p:cNvGrpSpPr/>
          <p:nvPr/>
        </p:nvGrpSpPr>
        <p:grpSpPr>
          <a:xfrm>
            <a:off x="571500" y="2971800"/>
            <a:ext cx="4667400" cy="1600200"/>
            <a:chOff x="0" y="0"/>
            <a:chExt cx="4667400" cy="1600200"/>
          </a:xfrm>
        </p:grpSpPr>
        <p:sp>
          <p:nvSpPr>
            <p:cNvPr id="332" name="Google Shape;332;p21"/>
            <p:cNvSpPr/>
            <p:nvPr/>
          </p:nvSpPr>
          <p:spPr>
            <a:xfrm>
              <a:off x="0" y="0"/>
              <a:ext cx="4667400" cy="1600200"/>
            </a:xfrm>
            <a:prstGeom prst="roundRect">
              <a:avLst>
                <a:gd fmla="val 8333" name="adj"/>
              </a:avLst>
            </a:prstGeom>
            <a:solidFill>
              <a:srgbClr val="FFF3E0"/>
            </a:solidFill>
            <a:ln cap="flat" cmpd="sng" w="14300">
              <a:solidFill>
                <a:srgbClr val="FFE0B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1"/>
            <p:cNvSpPr/>
            <p:nvPr/>
          </p:nvSpPr>
          <p:spPr>
            <a:xfrm>
              <a:off x="0" y="0"/>
              <a:ext cx="76200" cy="1600200"/>
            </a:xfrm>
            <a:prstGeom prst="roundRect">
              <a:avLst>
                <a:gd fmla="val 50000" name="adj"/>
              </a:avLst>
            </a:prstGeom>
            <a:solidFill>
              <a:srgbClr val="F4433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4" name="Google Shape;334;p21"/>
            <p:cNvGrpSpPr/>
            <p:nvPr/>
          </p:nvGrpSpPr>
          <p:grpSpPr>
            <a:xfrm>
              <a:off x="146685" y="133350"/>
              <a:ext cx="333480" cy="333480"/>
              <a:chOff x="0" y="0"/>
              <a:chExt cx="476400" cy="476400"/>
            </a:xfrm>
          </p:grpSpPr>
          <p:sp>
            <p:nvSpPr>
              <p:cNvPr id="335" name="Google Shape;335;p21"/>
              <p:cNvSpPr/>
              <p:nvPr/>
            </p:nvSpPr>
            <p:spPr>
              <a:xfrm>
                <a:off x="0" y="0"/>
                <a:ext cx="476400" cy="476400"/>
              </a:xfrm>
              <a:custGeom>
                <a:rect b="b" l="l" r="r" t="t"/>
                <a:pathLst>
                  <a:path extrusionOk="0" h="120000" w="120000">
                    <a:moveTo>
                      <a:pt x="36001" y="0"/>
                    </a:moveTo>
                    <a:lnTo>
                      <a:pt x="83999" y="0"/>
                    </a:lnTo>
                    <a:lnTo>
                      <a:pt x="120000" y="36001"/>
                    </a:lnTo>
                    <a:lnTo>
                      <a:pt x="120000" y="83999"/>
                    </a:lnTo>
                    <a:lnTo>
                      <a:pt x="83999" y="120000"/>
                    </a:lnTo>
                    <a:lnTo>
                      <a:pt x="36001" y="120000"/>
                    </a:lnTo>
                    <a:lnTo>
                      <a:pt x="0" y="83999"/>
                    </a:lnTo>
                    <a:lnTo>
                      <a:pt x="0" y="36001"/>
                    </a:lnTo>
                    <a:close/>
                  </a:path>
                </a:pathLst>
              </a:custGeom>
              <a:solidFill>
                <a:srgbClr val="F4433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" name="Google Shape;336;p21"/>
              <p:cNvSpPr/>
              <p:nvPr/>
            </p:nvSpPr>
            <p:spPr>
              <a:xfrm>
                <a:off x="19050" y="19050"/>
                <a:ext cx="438300" cy="438300"/>
              </a:xfrm>
              <a:custGeom>
                <a:rect b="b" l="l" r="r" t="t"/>
                <a:pathLst>
                  <a:path extrusionOk="0" h="120000" w="120000">
                    <a:moveTo>
                      <a:pt x="36523" y="0"/>
                    </a:moveTo>
                    <a:lnTo>
                      <a:pt x="83477" y="0"/>
                    </a:lnTo>
                    <a:lnTo>
                      <a:pt x="120000" y="36523"/>
                    </a:lnTo>
                    <a:lnTo>
                      <a:pt x="120000" y="83477"/>
                    </a:lnTo>
                    <a:lnTo>
                      <a:pt x="83477" y="120000"/>
                    </a:lnTo>
                    <a:lnTo>
                      <a:pt x="36523" y="120000"/>
                    </a:lnTo>
                    <a:lnTo>
                      <a:pt x="0" y="83477"/>
                    </a:lnTo>
                    <a:lnTo>
                      <a:pt x="0" y="36523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37" name="Google Shape;337;p21"/>
            <p:cNvSpPr txBox="1"/>
            <p:nvPr/>
          </p:nvSpPr>
          <p:spPr>
            <a:xfrm>
              <a:off x="619125" y="152400"/>
              <a:ext cx="38577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500">
                  <a:solidFill>
                    <a:srgbClr val="D32F2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Cold Weather Cancellation Rule</a:t>
              </a:r>
              <a:endParaRPr b="0" sz="1500">
                <a:solidFill>
                  <a:srgbClr val="D32F2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" sz="14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Morning and afternoon buses are cancelled if the temperature at 6 a.m. is </a:t>
              </a:r>
              <a:r>
                <a:rPr b="0" lang="en" sz="1400">
                  <a:solidFill>
                    <a:srgbClr val="D32F2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-35°C or colder</a:t>
              </a:r>
              <a:r>
                <a:rPr b="0" lang="en" sz="14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 without wind chill. </a:t>
              </a:r>
              <a:r>
                <a:rPr b="1" lang="en" sz="1000">
                  <a:solidFill>
                    <a:srgbClr val="37474F"/>
                  </a:solidFill>
                  <a:latin typeface="Nunito"/>
                  <a:ea typeface="Nunito"/>
                  <a:cs typeface="Nunito"/>
                  <a:sym typeface="Nunito"/>
                </a:rPr>
                <a:t>Refer to AP-567 cold an</a:t>
              </a:r>
              <a:r>
                <a:rPr b="1" lang="en" sz="1000">
                  <a:solidFill>
                    <a:srgbClr val="37474F"/>
                  </a:solidFill>
                  <a:latin typeface="Nunito"/>
                  <a:ea typeface="Nunito"/>
                  <a:cs typeface="Nunito"/>
                  <a:sym typeface="Nunito"/>
                </a:rPr>
                <a:t>d inclement weather for more information. </a:t>
              </a:r>
              <a:endParaRPr b="1" sz="1000">
                <a:solidFill>
                  <a:srgbClr val="37474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338" name="Google Shape;338;p21"/>
          <p:cNvGrpSpPr/>
          <p:nvPr/>
        </p:nvGrpSpPr>
        <p:grpSpPr>
          <a:xfrm>
            <a:off x="5524500" y="1095375"/>
            <a:ext cx="3048000" cy="3476625"/>
            <a:chOff x="0" y="0"/>
            <a:chExt cx="3048000" cy="3476625"/>
          </a:xfrm>
        </p:grpSpPr>
        <p:pic>
          <p:nvPicPr>
            <p:cNvPr id="339" name="Google Shape;339;p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3048000" cy="2286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40" name="Google Shape;340;p21"/>
            <p:cNvGrpSpPr/>
            <p:nvPr/>
          </p:nvGrpSpPr>
          <p:grpSpPr>
            <a:xfrm>
              <a:off x="0" y="2524125"/>
              <a:ext cx="3048000" cy="952500"/>
              <a:chOff x="0" y="0"/>
              <a:chExt cx="3048000" cy="952500"/>
            </a:xfrm>
          </p:grpSpPr>
          <p:sp>
            <p:nvSpPr>
              <p:cNvPr id="341" name="Google Shape;341;p21"/>
              <p:cNvSpPr/>
              <p:nvPr/>
            </p:nvSpPr>
            <p:spPr>
              <a:xfrm>
                <a:off x="0" y="0"/>
                <a:ext cx="3048000" cy="952500"/>
              </a:xfrm>
              <a:prstGeom prst="roundRect">
                <a:avLst>
                  <a:gd fmla="val 14000" name="adj"/>
                </a:avLst>
              </a:prstGeom>
              <a:solidFill>
                <a:srgbClr val="E3F2FD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42" name="Google Shape;342;p21"/>
              <p:cNvGrpSpPr/>
              <p:nvPr/>
            </p:nvGrpSpPr>
            <p:grpSpPr>
              <a:xfrm>
                <a:off x="170021" y="283369"/>
                <a:ext cx="607283" cy="388620"/>
                <a:chOff x="47625" y="95250"/>
                <a:chExt cx="714450" cy="457200"/>
              </a:xfrm>
            </p:grpSpPr>
            <p:sp>
              <p:nvSpPr>
                <p:cNvPr id="343" name="Google Shape;343;p21"/>
                <p:cNvSpPr/>
                <p:nvPr/>
              </p:nvSpPr>
              <p:spPr>
                <a:xfrm>
                  <a:off x="47625" y="95250"/>
                  <a:ext cx="666900" cy="381000"/>
                </a:xfrm>
                <a:prstGeom prst="roundRect">
                  <a:avLst>
                    <a:gd fmla="val 17000" name="adj"/>
                  </a:avLst>
                </a:prstGeom>
                <a:solidFill>
                  <a:srgbClr val="FFC107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4" name="Google Shape;344;p21"/>
                <p:cNvSpPr/>
                <p:nvPr/>
              </p:nvSpPr>
              <p:spPr>
                <a:xfrm>
                  <a:off x="571500" y="190500"/>
                  <a:ext cx="190500" cy="285900"/>
                </a:xfrm>
                <a:prstGeom prst="roundRect">
                  <a:avLst>
                    <a:gd fmla="val 17000" name="adj"/>
                  </a:avLst>
                </a:prstGeom>
                <a:solidFill>
                  <a:srgbClr val="FFC107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5" name="Google Shape;345;p21"/>
                <p:cNvSpPr/>
                <p:nvPr/>
              </p:nvSpPr>
              <p:spPr>
                <a:xfrm>
                  <a:off x="95250" y="142875"/>
                  <a:ext cx="142800" cy="142800"/>
                </a:xfrm>
                <a:prstGeom prst="roundRect">
                  <a:avLst>
                    <a:gd fmla="val 11339" name="adj"/>
                  </a:avLst>
                </a:prstGeom>
                <a:solidFill>
                  <a:srgbClr val="2196F3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6" name="Google Shape;346;p21"/>
                <p:cNvSpPr/>
                <p:nvPr/>
              </p:nvSpPr>
              <p:spPr>
                <a:xfrm>
                  <a:off x="285750" y="142875"/>
                  <a:ext cx="142800" cy="142800"/>
                </a:xfrm>
                <a:prstGeom prst="roundRect">
                  <a:avLst>
                    <a:gd fmla="val 11339" name="adj"/>
                  </a:avLst>
                </a:prstGeom>
                <a:solidFill>
                  <a:srgbClr val="2196F3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7" name="Google Shape;347;p21"/>
                <p:cNvSpPr/>
                <p:nvPr/>
              </p:nvSpPr>
              <p:spPr>
                <a:xfrm>
                  <a:off x="476250" y="142875"/>
                  <a:ext cx="142800" cy="142800"/>
                </a:xfrm>
                <a:prstGeom prst="roundRect">
                  <a:avLst>
                    <a:gd fmla="val 11339" name="adj"/>
                  </a:avLst>
                </a:prstGeom>
                <a:solidFill>
                  <a:srgbClr val="2196F3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8" name="Google Shape;348;p21"/>
                <p:cNvSpPr/>
                <p:nvPr/>
              </p:nvSpPr>
              <p:spPr>
                <a:xfrm>
                  <a:off x="114300" y="400050"/>
                  <a:ext cx="152400" cy="152400"/>
                </a:xfrm>
                <a:prstGeom prst="ellipse">
                  <a:avLst/>
                </a:prstGeom>
                <a:solidFill>
                  <a:srgbClr val="37474F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9" name="Google Shape;349;p21"/>
                <p:cNvSpPr/>
                <p:nvPr/>
              </p:nvSpPr>
              <p:spPr>
                <a:xfrm>
                  <a:off x="495300" y="400050"/>
                  <a:ext cx="152400" cy="152400"/>
                </a:xfrm>
                <a:prstGeom prst="ellipse">
                  <a:avLst/>
                </a:prstGeom>
                <a:solidFill>
                  <a:srgbClr val="37474F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0" name="Google Shape;350;p21"/>
                <p:cNvSpPr/>
                <p:nvPr/>
              </p:nvSpPr>
              <p:spPr>
                <a:xfrm>
                  <a:off x="161925" y="447675"/>
                  <a:ext cx="57300" cy="57300"/>
                </a:xfrm>
                <a:prstGeom prst="ellipse">
                  <a:avLst/>
                </a:prstGeom>
                <a:solidFill>
                  <a:srgbClr val="E0E0E0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1" name="Google Shape;351;p21"/>
                <p:cNvSpPr/>
                <p:nvPr/>
              </p:nvSpPr>
              <p:spPr>
                <a:xfrm>
                  <a:off x="542925" y="447675"/>
                  <a:ext cx="57300" cy="57300"/>
                </a:xfrm>
                <a:prstGeom prst="ellipse">
                  <a:avLst/>
                </a:prstGeom>
                <a:solidFill>
                  <a:srgbClr val="E0E0E0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2" name="Google Shape;352;p21"/>
                <p:cNvSpPr/>
                <p:nvPr/>
              </p:nvSpPr>
              <p:spPr>
                <a:xfrm>
                  <a:off x="714375" y="333375"/>
                  <a:ext cx="47700" cy="47700"/>
                </a:xfrm>
                <a:prstGeom prst="roundRect">
                  <a:avLst>
                    <a:gd fmla="val 17000" name="adj"/>
                  </a:avLst>
                </a:prstGeom>
                <a:solidFill>
                  <a:srgbClr val="F44336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53" name="Google Shape;353;p21"/>
              <p:cNvSpPr txBox="1"/>
              <p:nvPr/>
            </p:nvSpPr>
            <p:spPr>
              <a:xfrm>
                <a:off x="876300" y="152400"/>
                <a:ext cx="2019300" cy="66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085">
                    <a:solidFill>
                      <a:srgbClr val="1565C0"/>
                    </a:solidFill>
                    <a:latin typeface="Nunito ExtraBold"/>
                    <a:ea typeface="Nunito ExtraBold"/>
                    <a:cs typeface="Nunito ExtraBold"/>
                    <a:sym typeface="Nunito ExtraBold"/>
                  </a:rPr>
                  <a:t>Safety First</a:t>
                </a:r>
                <a:endParaRPr b="0" sz="1085">
                  <a:solidFill>
                    <a:srgbClr val="1565C0"/>
                  </a:solidFill>
                  <a:latin typeface="Nunito ExtraBold"/>
                  <a:ea typeface="Nunito ExtraBold"/>
                  <a:cs typeface="Nunito ExtraBold"/>
                  <a:sym typeface="Nunito ExtraBold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lang="en" sz="930">
                    <a:solidFill>
                      <a:srgbClr val="1A237E"/>
                    </a:solidFill>
                    <a:latin typeface="Nunito Medium"/>
                    <a:ea typeface="Nunito Medium"/>
                    <a:cs typeface="Nunito Medium"/>
                    <a:sym typeface="Nunito Medium"/>
                  </a:rPr>
                  <a:t>Working together to ensure a safe, warm commute for every child.</a:t>
                </a:r>
                <a:endParaRPr b="0" sz="930">
                  <a:solidFill>
                    <a:srgbClr val="1A237E"/>
                  </a:solidFill>
                  <a:latin typeface="Nunito Medium"/>
                  <a:ea typeface="Nunito Medium"/>
                  <a:cs typeface="Nunito Medium"/>
                  <a:sym typeface="Nunito Medium"/>
                </a:endParaRPr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196F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2"/>
          <p:cNvSpPr/>
          <p:nvPr/>
        </p:nvSpPr>
        <p:spPr>
          <a:xfrm>
            <a:off x="952500" y="367171"/>
            <a:ext cx="894600" cy="485100"/>
          </a:xfrm>
          <a:custGeom>
            <a:rect b="b" l="l" r="r" t="t"/>
            <a:pathLst>
              <a:path extrusionOk="0" h="120000" w="120000">
                <a:moveTo>
                  <a:pt x="25555" y="120000"/>
                </a:moveTo>
                <a:cubicBezTo>
                  <a:pt x="11440" y="120000"/>
                  <a:pt x="0" y="98913"/>
                  <a:pt x="0" y="72897"/>
                </a:cubicBezTo>
                <a:cubicBezTo>
                  <a:pt x="0" y="46875"/>
                  <a:pt x="11440" y="25787"/>
                  <a:pt x="25555" y="25787"/>
                </a:cubicBezTo>
                <a:cubicBezTo>
                  <a:pt x="34617" y="7940"/>
                  <a:pt x="48046" y="0"/>
                  <a:pt x="61051" y="4793"/>
                </a:cubicBezTo>
                <a:cubicBezTo>
                  <a:pt x="74057" y="9591"/>
                  <a:pt x="84792" y="26436"/>
                  <a:pt x="89437" y="49342"/>
                </a:cubicBezTo>
                <a:cubicBezTo>
                  <a:pt x="99167" y="46807"/>
                  <a:pt x="108819" y="54784"/>
                  <a:pt x="114268" y="69854"/>
                </a:cubicBezTo>
                <a:cubicBezTo>
                  <a:pt x="119718" y="84925"/>
                  <a:pt x="120000" y="104423"/>
                  <a:pt x="114993" y="1200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2"/>
          <p:cNvSpPr/>
          <p:nvPr/>
        </p:nvSpPr>
        <p:spPr>
          <a:xfrm>
            <a:off x="7143750" y="3224671"/>
            <a:ext cx="894600" cy="485100"/>
          </a:xfrm>
          <a:custGeom>
            <a:rect b="b" l="l" r="r" t="t"/>
            <a:pathLst>
              <a:path extrusionOk="0" h="120000" w="120000">
                <a:moveTo>
                  <a:pt x="25555" y="120000"/>
                </a:moveTo>
                <a:cubicBezTo>
                  <a:pt x="11440" y="120000"/>
                  <a:pt x="0" y="98913"/>
                  <a:pt x="0" y="72897"/>
                </a:cubicBezTo>
                <a:cubicBezTo>
                  <a:pt x="0" y="46875"/>
                  <a:pt x="11440" y="25787"/>
                  <a:pt x="25555" y="25787"/>
                </a:cubicBezTo>
                <a:cubicBezTo>
                  <a:pt x="34617" y="7940"/>
                  <a:pt x="48046" y="0"/>
                  <a:pt x="61051" y="4793"/>
                </a:cubicBezTo>
                <a:cubicBezTo>
                  <a:pt x="74057" y="9591"/>
                  <a:pt x="84792" y="26436"/>
                  <a:pt x="89437" y="49342"/>
                </a:cubicBezTo>
                <a:cubicBezTo>
                  <a:pt x="99167" y="46807"/>
                  <a:pt x="108819" y="54784"/>
                  <a:pt x="114268" y="69854"/>
                </a:cubicBezTo>
                <a:cubicBezTo>
                  <a:pt x="119718" y="84925"/>
                  <a:pt x="120000" y="104423"/>
                  <a:pt x="114993" y="1200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1" name="Google Shape;361;p22"/>
          <p:cNvGrpSpPr/>
          <p:nvPr/>
        </p:nvGrpSpPr>
        <p:grpSpPr>
          <a:xfrm>
            <a:off x="285750" y="285750"/>
            <a:ext cx="390525" cy="390525"/>
            <a:chOff x="0" y="0"/>
            <a:chExt cx="390525" cy="390525"/>
          </a:xfrm>
        </p:grpSpPr>
        <p:sp>
          <p:nvSpPr>
            <p:cNvPr id="362" name="Google Shape;362;p22"/>
            <p:cNvSpPr/>
            <p:nvPr/>
          </p:nvSpPr>
          <p:spPr>
            <a:xfrm>
              <a:off x="0" y="0"/>
              <a:ext cx="190500" cy="190500"/>
            </a:xfrm>
            <a:prstGeom prst="ellipse">
              <a:avLst/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2"/>
            <p:cNvSpPr/>
            <p:nvPr/>
          </p:nvSpPr>
          <p:spPr>
            <a:xfrm>
              <a:off x="276225" y="38100"/>
              <a:ext cx="114300" cy="114300"/>
            </a:xfrm>
            <a:prstGeom prst="ellipse">
              <a:avLst/>
            </a:prstGeom>
            <a:solidFill>
              <a:srgbClr val="2196F3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22"/>
            <p:cNvSpPr/>
            <p:nvPr/>
          </p:nvSpPr>
          <p:spPr>
            <a:xfrm>
              <a:off x="38100" y="276225"/>
              <a:ext cx="114300" cy="114300"/>
            </a:xfrm>
            <a:prstGeom prst="ellipse">
              <a:avLst/>
            </a:prstGeom>
            <a:solidFill>
              <a:srgbClr val="4CAF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5" name="Google Shape;365;p22"/>
          <p:cNvSpPr txBox="1"/>
          <p:nvPr/>
        </p:nvSpPr>
        <p:spPr>
          <a:xfrm>
            <a:off x="1894850" y="323025"/>
            <a:ext cx="67035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6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Safety Theme: "</a:t>
            </a:r>
            <a:r>
              <a:rPr lang="en" sz="26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Be Bright, Stay in Sight</a:t>
            </a:r>
            <a:r>
              <a:rPr b="0" lang="en" sz="2600">
                <a:solidFill>
                  <a:srgbClr val="FFFFFF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"</a:t>
            </a:r>
            <a:endParaRPr b="0" sz="2600">
              <a:solidFill>
                <a:srgbClr val="FFFFFF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366" name="Google Shape;366;p22"/>
          <p:cNvGrpSpPr/>
          <p:nvPr/>
        </p:nvGrpSpPr>
        <p:grpSpPr>
          <a:xfrm>
            <a:off x="571500" y="1095375"/>
            <a:ext cx="3905400" cy="3667200"/>
            <a:chOff x="571500" y="1095375"/>
            <a:chExt cx="3905400" cy="3667200"/>
          </a:xfrm>
        </p:grpSpPr>
        <p:sp>
          <p:nvSpPr>
            <p:cNvPr id="367" name="Google Shape;367;p22"/>
            <p:cNvSpPr/>
            <p:nvPr/>
          </p:nvSpPr>
          <p:spPr>
            <a:xfrm>
              <a:off x="571500" y="1095375"/>
              <a:ext cx="3905400" cy="3667200"/>
            </a:xfrm>
            <a:prstGeom prst="roundRect">
              <a:avLst>
                <a:gd fmla="val 4155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2"/>
            <p:cNvSpPr/>
            <p:nvPr/>
          </p:nvSpPr>
          <p:spPr>
            <a:xfrm>
              <a:off x="571500" y="1095375"/>
              <a:ext cx="3905400" cy="76200"/>
            </a:xfrm>
            <a:prstGeom prst="roundRect">
              <a:avLst>
                <a:gd fmla="val 50000" name="adj"/>
              </a:avLst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69" name="Google Shape;369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24000" y="1285875"/>
              <a:ext cx="2000100" cy="2000100"/>
            </a:xfrm>
            <a:prstGeom prst="roundRect">
              <a:avLst>
                <a:gd fmla="val 5714" name="adj"/>
              </a:avLst>
            </a:prstGeom>
            <a:noFill/>
            <a:ln>
              <a:noFill/>
            </a:ln>
          </p:spPr>
        </p:pic>
        <p:sp>
          <p:nvSpPr>
            <p:cNvPr id="370" name="Google Shape;370;p22"/>
            <p:cNvSpPr txBox="1"/>
            <p:nvPr/>
          </p:nvSpPr>
          <p:spPr>
            <a:xfrm>
              <a:off x="762000" y="3381375"/>
              <a:ext cx="35244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F57F1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School Bus Safety Theme</a:t>
              </a:r>
              <a:endParaRPr sz="1200">
                <a:solidFill>
                  <a:srgbClr val="F57F1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ctr"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1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This theme is a reminder to students to remain in a safe area while waiting for the bus and to wear bright or reflective clothing through the dark winter months.</a:t>
              </a:r>
              <a:endParaRPr sz="1200">
                <a:solidFill>
                  <a:srgbClr val="F57F1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</p:grpSp>
      <p:grpSp>
        <p:nvGrpSpPr>
          <p:cNvPr id="371" name="Google Shape;371;p22"/>
          <p:cNvGrpSpPr/>
          <p:nvPr/>
        </p:nvGrpSpPr>
        <p:grpSpPr>
          <a:xfrm>
            <a:off x="4667250" y="1095375"/>
            <a:ext cx="3905400" cy="3667200"/>
            <a:chOff x="4667250" y="1095375"/>
            <a:chExt cx="3905400" cy="3667200"/>
          </a:xfrm>
        </p:grpSpPr>
        <p:sp>
          <p:nvSpPr>
            <p:cNvPr id="372" name="Google Shape;372;p22"/>
            <p:cNvSpPr/>
            <p:nvPr/>
          </p:nvSpPr>
          <p:spPr>
            <a:xfrm>
              <a:off x="4667250" y="1095375"/>
              <a:ext cx="3905400" cy="3667200"/>
            </a:xfrm>
            <a:prstGeom prst="roundRect">
              <a:avLst>
                <a:gd fmla="val 4155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2"/>
            <p:cNvSpPr/>
            <p:nvPr/>
          </p:nvSpPr>
          <p:spPr>
            <a:xfrm>
              <a:off x="4667250" y="1095375"/>
              <a:ext cx="3905400" cy="76200"/>
            </a:xfrm>
            <a:prstGeom prst="roundRect">
              <a:avLst>
                <a:gd fmla="val 50000" name="adj"/>
              </a:avLst>
            </a:prstGeom>
            <a:solidFill>
              <a:srgbClr val="4CAF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22"/>
            <p:cNvSpPr txBox="1"/>
            <p:nvPr/>
          </p:nvSpPr>
          <p:spPr>
            <a:xfrm>
              <a:off x="4905375" y="1285875"/>
              <a:ext cx="3429000" cy="33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600">
                  <a:solidFill>
                    <a:srgbClr val="1A237E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Summary Safety Checklist</a:t>
              </a:r>
              <a:endParaRPr b="0" sz="1600">
                <a:solidFill>
                  <a:srgbClr val="1A237E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grpSp>
          <p:nvGrpSpPr>
            <p:cNvPr id="375" name="Google Shape;375;p22"/>
            <p:cNvGrpSpPr/>
            <p:nvPr/>
          </p:nvGrpSpPr>
          <p:grpSpPr>
            <a:xfrm>
              <a:off x="4905375" y="1695450"/>
              <a:ext cx="304896" cy="304896"/>
              <a:chOff x="0" y="0"/>
              <a:chExt cx="476400" cy="476400"/>
            </a:xfrm>
          </p:grpSpPr>
          <p:sp>
            <p:nvSpPr>
              <p:cNvPr id="376" name="Google Shape;376;p22"/>
              <p:cNvSpPr/>
              <p:nvPr/>
            </p:nvSpPr>
            <p:spPr>
              <a:xfrm>
                <a:off x="0" y="0"/>
                <a:ext cx="476400" cy="476400"/>
              </a:xfrm>
              <a:custGeom>
                <a:rect b="b" l="l" r="r" t="t"/>
                <a:pathLst>
                  <a:path extrusionOk="0" h="120000" w="120000">
                    <a:moveTo>
                      <a:pt x="36001" y="0"/>
                    </a:moveTo>
                    <a:lnTo>
                      <a:pt x="83999" y="0"/>
                    </a:lnTo>
                    <a:lnTo>
                      <a:pt x="120000" y="36001"/>
                    </a:lnTo>
                    <a:lnTo>
                      <a:pt x="120000" y="83999"/>
                    </a:lnTo>
                    <a:lnTo>
                      <a:pt x="83999" y="120000"/>
                    </a:lnTo>
                    <a:lnTo>
                      <a:pt x="36001" y="120000"/>
                    </a:lnTo>
                    <a:lnTo>
                      <a:pt x="0" y="83999"/>
                    </a:lnTo>
                    <a:lnTo>
                      <a:pt x="0" y="36001"/>
                    </a:lnTo>
                    <a:close/>
                  </a:path>
                </a:pathLst>
              </a:custGeom>
              <a:solidFill>
                <a:srgbClr val="F4433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" name="Google Shape;377;p22"/>
              <p:cNvSpPr/>
              <p:nvPr/>
            </p:nvSpPr>
            <p:spPr>
              <a:xfrm>
                <a:off x="19050" y="19050"/>
                <a:ext cx="438300" cy="438300"/>
              </a:xfrm>
              <a:custGeom>
                <a:rect b="b" l="l" r="r" t="t"/>
                <a:pathLst>
                  <a:path extrusionOk="0" h="120000" w="120000">
                    <a:moveTo>
                      <a:pt x="36523" y="0"/>
                    </a:moveTo>
                    <a:lnTo>
                      <a:pt x="83477" y="0"/>
                    </a:lnTo>
                    <a:lnTo>
                      <a:pt x="120000" y="36523"/>
                    </a:lnTo>
                    <a:lnTo>
                      <a:pt x="120000" y="83477"/>
                    </a:lnTo>
                    <a:lnTo>
                      <a:pt x="83477" y="120000"/>
                    </a:lnTo>
                    <a:lnTo>
                      <a:pt x="36523" y="120000"/>
                    </a:lnTo>
                    <a:lnTo>
                      <a:pt x="0" y="83477"/>
                    </a:lnTo>
                    <a:lnTo>
                      <a:pt x="0" y="36523"/>
                    </a:lnTo>
                    <a:close/>
                  </a:path>
                </a:pathLst>
              </a:custGeom>
              <a:solidFill>
                <a:srgbClr val="000000"/>
              </a:solidFill>
              <a:ln cap="flat" cmpd="sng" w="19050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78" name="Google Shape;378;p22"/>
            <p:cNvSpPr txBox="1"/>
            <p:nvPr/>
          </p:nvSpPr>
          <p:spPr>
            <a:xfrm>
              <a:off x="5286375" y="1666875"/>
              <a:ext cx="30480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300">
                  <a:solidFill>
                    <a:srgbClr val="D32F2F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Expect the Unexpected</a:t>
              </a:r>
              <a:endParaRPr b="0" sz="1300">
                <a:solidFill>
                  <a:srgbClr val="D32F2F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Always expect the unexpected, as sometimes grown-ups in other vehicles are in a hurry and don't stop for the school bus.</a:t>
              </a:r>
              <a:endParaRPr b="0" sz="110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  <p:grpSp>
          <p:nvGrpSpPr>
            <p:cNvPr id="379" name="Google Shape;379;p22"/>
            <p:cNvGrpSpPr/>
            <p:nvPr/>
          </p:nvGrpSpPr>
          <p:grpSpPr>
            <a:xfrm>
              <a:off x="4905375" y="2619375"/>
              <a:ext cx="304800" cy="304800"/>
              <a:chOff x="0" y="0"/>
              <a:chExt cx="304800" cy="304800"/>
            </a:xfrm>
          </p:grpSpPr>
          <p:sp>
            <p:nvSpPr>
              <p:cNvPr id="380" name="Google Shape;380;p22"/>
              <p:cNvSpPr/>
              <p:nvPr/>
            </p:nvSpPr>
            <p:spPr>
              <a:xfrm>
                <a:off x="0" y="0"/>
                <a:ext cx="304800" cy="3048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22"/>
              <p:cNvSpPr/>
              <p:nvPr/>
            </p:nvSpPr>
            <p:spPr>
              <a:xfrm>
                <a:off x="85725" y="104775"/>
                <a:ext cx="133500" cy="95400"/>
              </a:xfrm>
              <a:custGeom>
                <a:rect b="b" l="l" r="r" t="t"/>
                <a:pathLst>
                  <a:path extrusionOk="0" h="120000" w="120000">
                    <a:moveTo>
                      <a:pt x="0" y="60000"/>
                    </a:moveTo>
                    <a:lnTo>
                      <a:pt x="42854" y="120000"/>
                    </a:lnTo>
                    <a:lnTo>
                      <a:pt x="120000" y="0"/>
                    </a:lnTo>
                  </a:path>
                </a:pathLst>
              </a:custGeom>
              <a:solidFill>
                <a:srgbClr val="000000"/>
              </a:solidFill>
              <a:ln cap="rnd" cmpd="sng" w="2857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2" name="Google Shape;382;p22"/>
            <p:cNvSpPr txBox="1"/>
            <p:nvPr/>
          </p:nvSpPr>
          <p:spPr>
            <a:xfrm>
              <a:off x="5286375" y="2571750"/>
              <a:ext cx="3048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300">
                  <a:solidFill>
                    <a:srgbClr val="1A237E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Safest Means of Travel</a:t>
              </a:r>
              <a:endParaRPr b="0" sz="1300">
                <a:solidFill>
                  <a:srgbClr val="1A237E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225"/>
                </a:spcBef>
                <a:spcAft>
                  <a:spcPts val="0"/>
                </a:spcAft>
                <a:buNone/>
              </a:pPr>
              <a:r>
                <a:rPr b="0" lang="en" sz="11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Following these rules provides the safest means of travel to and from school.</a:t>
              </a:r>
              <a:endParaRPr b="0" sz="110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  <p:sp>
          <p:nvSpPr>
            <p:cNvPr id="383" name="Google Shape;383;p22"/>
            <p:cNvSpPr/>
            <p:nvPr/>
          </p:nvSpPr>
          <p:spPr>
            <a:xfrm>
              <a:off x="4905375" y="3571875"/>
              <a:ext cx="3429000" cy="904800"/>
            </a:xfrm>
            <a:prstGeom prst="roundRect">
              <a:avLst>
                <a:gd fmla="val 12631" name="adj"/>
              </a:avLst>
            </a:prstGeom>
            <a:solidFill>
              <a:srgbClr val="FFF8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84" name="Google Shape;384;p22"/>
            <p:cNvGrpSpPr/>
            <p:nvPr/>
          </p:nvGrpSpPr>
          <p:grpSpPr>
            <a:xfrm>
              <a:off x="5048250" y="3790950"/>
              <a:ext cx="714450" cy="457200"/>
              <a:chOff x="47625" y="95250"/>
              <a:chExt cx="714450" cy="457200"/>
            </a:xfrm>
          </p:grpSpPr>
          <p:sp>
            <p:nvSpPr>
              <p:cNvPr id="385" name="Google Shape;385;p22"/>
              <p:cNvSpPr/>
              <p:nvPr/>
            </p:nvSpPr>
            <p:spPr>
              <a:xfrm>
                <a:off x="47625" y="95250"/>
                <a:ext cx="666900" cy="381000"/>
              </a:xfrm>
              <a:prstGeom prst="roundRect">
                <a:avLst>
                  <a:gd fmla="val 22000" name="adj"/>
                </a:avLst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22"/>
              <p:cNvSpPr/>
              <p:nvPr/>
            </p:nvSpPr>
            <p:spPr>
              <a:xfrm>
                <a:off x="571500" y="190500"/>
                <a:ext cx="190500" cy="285900"/>
              </a:xfrm>
              <a:prstGeom prst="roundRect">
                <a:avLst>
                  <a:gd fmla="val 22000" name="adj"/>
                </a:avLst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22"/>
              <p:cNvSpPr/>
              <p:nvPr/>
            </p:nvSpPr>
            <p:spPr>
              <a:xfrm>
                <a:off x="95250" y="142875"/>
                <a:ext cx="142800" cy="142800"/>
              </a:xfrm>
              <a:prstGeom prst="roundRect">
                <a:avLst>
                  <a:gd fmla="val 14666" name="adj"/>
                </a:avLst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22"/>
              <p:cNvSpPr/>
              <p:nvPr/>
            </p:nvSpPr>
            <p:spPr>
              <a:xfrm>
                <a:off x="285750" y="142875"/>
                <a:ext cx="142800" cy="142800"/>
              </a:xfrm>
              <a:prstGeom prst="roundRect">
                <a:avLst>
                  <a:gd fmla="val 14666" name="adj"/>
                </a:avLst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22"/>
              <p:cNvSpPr/>
              <p:nvPr/>
            </p:nvSpPr>
            <p:spPr>
              <a:xfrm>
                <a:off x="476250" y="142875"/>
                <a:ext cx="142800" cy="142800"/>
              </a:xfrm>
              <a:prstGeom prst="roundRect">
                <a:avLst>
                  <a:gd fmla="val 14666" name="adj"/>
                </a:avLst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22"/>
              <p:cNvSpPr/>
              <p:nvPr/>
            </p:nvSpPr>
            <p:spPr>
              <a:xfrm>
                <a:off x="114300" y="400050"/>
                <a:ext cx="152400" cy="152400"/>
              </a:xfrm>
              <a:prstGeom prst="ellipse">
                <a:avLst/>
              </a:prstGeom>
              <a:solidFill>
                <a:srgbClr val="37474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22"/>
              <p:cNvSpPr/>
              <p:nvPr/>
            </p:nvSpPr>
            <p:spPr>
              <a:xfrm>
                <a:off x="495300" y="400050"/>
                <a:ext cx="152400" cy="152400"/>
              </a:xfrm>
              <a:prstGeom prst="ellipse">
                <a:avLst/>
              </a:prstGeom>
              <a:solidFill>
                <a:srgbClr val="37474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22"/>
              <p:cNvSpPr/>
              <p:nvPr/>
            </p:nvSpPr>
            <p:spPr>
              <a:xfrm>
                <a:off x="161925" y="447675"/>
                <a:ext cx="57300" cy="57300"/>
              </a:xfrm>
              <a:prstGeom prst="ellipse">
                <a:avLst/>
              </a:prstGeom>
              <a:solidFill>
                <a:srgbClr val="E0E0E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3" name="Google Shape;393;p22"/>
              <p:cNvSpPr/>
              <p:nvPr/>
            </p:nvSpPr>
            <p:spPr>
              <a:xfrm>
                <a:off x="542925" y="447675"/>
                <a:ext cx="57300" cy="57300"/>
              </a:xfrm>
              <a:prstGeom prst="ellipse">
                <a:avLst/>
              </a:prstGeom>
              <a:solidFill>
                <a:srgbClr val="E0E0E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22"/>
              <p:cNvSpPr/>
              <p:nvPr/>
            </p:nvSpPr>
            <p:spPr>
              <a:xfrm>
                <a:off x="714375" y="333375"/>
                <a:ext cx="47700" cy="47700"/>
              </a:xfrm>
              <a:prstGeom prst="roundRect">
                <a:avLst>
                  <a:gd fmla="val 22000" name="adj"/>
                </a:avLst>
              </a:prstGeom>
              <a:solidFill>
                <a:srgbClr val="F44336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5" name="Google Shape;395;p22"/>
            <p:cNvSpPr txBox="1"/>
            <p:nvPr/>
          </p:nvSpPr>
          <p:spPr>
            <a:xfrm>
              <a:off x="5810250" y="3667125"/>
              <a:ext cx="2381400" cy="71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200">
                  <a:solidFill>
                    <a:srgbClr val="F57F1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Be Bright, Stay in Sight!</a:t>
              </a:r>
              <a:endParaRPr b="0" sz="1200">
                <a:solidFill>
                  <a:srgbClr val="F57F1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  <a:p>
              <a:pPr indent="0" lvl="0" marL="0" rtl="0" algn="l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b="0" lang="en" sz="10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Always maintain awareness around bus stops.</a:t>
              </a:r>
              <a:endParaRPr b="0" sz="100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2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401" name="Google Shape;401;p23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7F9F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02" name="Google Shape;402;p23"/>
            <p:cNvGrpSpPr/>
            <p:nvPr/>
          </p:nvGrpSpPr>
          <p:grpSpPr>
            <a:xfrm>
              <a:off x="190500" y="190500"/>
              <a:ext cx="390525" cy="390525"/>
              <a:chOff x="0" y="0"/>
              <a:chExt cx="390525" cy="390525"/>
            </a:xfrm>
          </p:grpSpPr>
          <p:sp>
            <p:nvSpPr>
              <p:cNvPr id="403" name="Google Shape;403;p23"/>
              <p:cNvSpPr/>
              <p:nvPr/>
            </p:nvSpPr>
            <p:spPr>
              <a:xfrm>
                <a:off x="0" y="0"/>
                <a:ext cx="190500" cy="190500"/>
              </a:xfrm>
              <a:prstGeom prst="ellipse">
                <a:avLst/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23"/>
              <p:cNvSpPr/>
              <p:nvPr/>
            </p:nvSpPr>
            <p:spPr>
              <a:xfrm>
                <a:off x="276225" y="38100"/>
                <a:ext cx="114300" cy="114300"/>
              </a:xfrm>
              <a:prstGeom prst="ellipse">
                <a:avLst/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23"/>
              <p:cNvSpPr/>
              <p:nvPr/>
            </p:nvSpPr>
            <p:spPr>
              <a:xfrm>
                <a:off x="38100" y="276225"/>
                <a:ext cx="114300" cy="1143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6" name="Google Shape;406;p23"/>
            <p:cNvGrpSpPr/>
            <p:nvPr/>
          </p:nvGrpSpPr>
          <p:grpSpPr>
            <a:xfrm rot="10800000">
              <a:off x="8562975" y="4562475"/>
              <a:ext cx="390525" cy="390525"/>
              <a:chOff x="0" y="0"/>
              <a:chExt cx="390525" cy="390525"/>
            </a:xfrm>
          </p:grpSpPr>
          <p:sp>
            <p:nvSpPr>
              <p:cNvPr id="407" name="Google Shape;407;p23"/>
              <p:cNvSpPr/>
              <p:nvPr/>
            </p:nvSpPr>
            <p:spPr>
              <a:xfrm>
                <a:off x="0" y="0"/>
                <a:ext cx="190500" cy="190500"/>
              </a:xfrm>
              <a:prstGeom prst="ellipse">
                <a:avLst/>
              </a:prstGeom>
              <a:solidFill>
                <a:srgbClr val="FFC10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23"/>
              <p:cNvSpPr/>
              <p:nvPr/>
            </p:nvSpPr>
            <p:spPr>
              <a:xfrm>
                <a:off x="276225" y="38100"/>
                <a:ext cx="114300" cy="114300"/>
              </a:xfrm>
              <a:prstGeom prst="ellipse">
                <a:avLst/>
              </a:prstGeom>
              <a:solidFill>
                <a:srgbClr val="2196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23"/>
              <p:cNvSpPr/>
              <p:nvPr/>
            </p:nvSpPr>
            <p:spPr>
              <a:xfrm>
                <a:off x="38100" y="276225"/>
                <a:ext cx="114300" cy="114300"/>
              </a:xfrm>
              <a:prstGeom prst="ellipse">
                <a:avLst/>
              </a:prstGeom>
              <a:solidFill>
                <a:srgbClr val="4CAF5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10" name="Google Shape;410;p23"/>
          <p:cNvSpPr txBox="1"/>
          <p:nvPr/>
        </p:nvSpPr>
        <p:spPr>
          <a:xfrm>
            <a:off x="571500" y="381000"/>
            <a:ext cx="80010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800">
                <a:solidFill>
                  <a:srgbClr val="1A237E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Summary Safety Checklist</a:t>
            </a:r>
            <a:endParaRPr b="0" sz="2800">
              <a:solidFill>
                <a:srgbClr val="1A237E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  <p:grpSp>
        <p:nvGrpSpPr>
          <p:cNvPr id="411" name="Google Shape;411;p23"/>
          <p:cNvGrpSpPr/>
          <p:nvPr/>
        </p:nvGrpSpPr>
        <p:grpSpPr>
          <a:xfrm>
            <a:off x="571500" y="1047750"/>
            <a:ext cx="3857700" cy="3524400"/>
            <a:chOff x="0" y="0"/>
            <a:chExt cx="3857700" cy="3524400"/>
          </a:xfrm>
        </p:grpSpPr>
        <p:sp>
          <p:nvSpPr>
            <p:cNvPr id="412" name="Google Shape;412;p23"/>
            <p:cNvSpPr/>
            <p:nvPr/>
          </p:nvSpPr>
          <p:spPr>
            <a:xfrm>
              <a:off x="0" y="0"/>
              <a:ext cx="3857700" cy="3524400"/>
            </a:xfrm>
            <a:prstGeom prst="roundRect">
              <a:avLst>
                <a:gd fmla="val 43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23"/>
            <p:cNvSpPr/>
            <p:nvPr/>
          </p:nvSpPr>
          <p:spPr>
            <a:xfrm>
              <a:off x="0" y="0"/>
              <a:ext cx="3857700" cy="76200"/>
            </a:xfrm>
            <a:prstGeom prst="roundRect">
              <a:avLst>
                <a:gd fmla="val 50000" name="adj"/>
              </a:avLst>
            </a:prstGeom>
            <a:solidFill>
              <a:srgbClr val="4CAF5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23"/>
            <p:cNvSpPr txBox="1"/>
            <p:nvPr/>
          </p:nvSpPr>
          <p:spPr>
            <a:xfrm>
              <a:off x="238125" y="209550"/>
              <a:ext cx="33813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600"/>
                </a:spcAft>
                <a:buNone/>
              </a:pPr>
              <a:r>
                <a:rPr b="0" lang="en" sz="1600">
                  <a:solidFill>
                    <a:srgbClr val="4CAF50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Be Aware, Careful &amp; Safe</a:t>
              </a:r>
              <a:endParaRPr b="0" sz="1600">
                <a:solidFill>
                  <a:srgbClr val="4CAF50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grpSp>
          <p:nvGrpSpPr>
            <p:cNvPr id="415" name="Google Shape;415;p23"/>
            <p:cNvGrpSpPr/>
            <p:nvPr/>
          </p:nvGrpSpPr>
          <p:grpSpPr>
            <a:xfrm>
              <a:off x="238125" y="619125"/>
              <a:ext cx="3381450" cy="809700"/>
              <a:chOff x="0" y="0"/>
              <a:chExt cx="3381450" cy="809700"/>
            </a:xfrm>
          </p:grpSpPr>
          <p:grpSp>
            <p:nvGrpSpPr>
              <p:cNvPr id="416" name="Google Shape;416;p23"/>
              <p:cNvGrpSpPr/>
              <p:nvPr/>
            </p:nvGrpSpPr>
            <p:grpSpPr>
              <a:xfrm>
                <a:off x="0" y="19050"/>
                <a:ext cx="266700" cy="266700"/>
                <a:chOff x="0" y="0"/>
                <a:chExt cx="266700" cy="266700"/>
              </a:xfrm>
            </p:grpSpPr>
            <p:sp>
              <p:nvSpPr>
                <p:cNvPr id="417" name="Google Shape;417;p23"/>
                <p:cNvSpPr/>
                <p:nvPr/>
              </p:nvSpPr>
              <p:spPr>
                <a:xfrm>
                  <a:off x="0" y="0"/>
                  <a:ext cx="266700" cy="266700"/>
                </a:xfrm>
                <a:prstGeom prst="ellipse">
                  <a:avLst/>
                </a:prstGeom>
                <a:solidFill>
                  <a:srgbClr val="4CAF50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8" name="Google Shape;418;p23"/>
                <p:cNvSpPr/>
                <p:nvPr/>
              </p:nvSpPr>
              <p:spPr>
                <a:xfrm>
                  <a:off x="66675" y="85725"/>
                  <a:ext cx="116700" cy="83400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60000"/>
                      </a:moveTo>
                      <a:lnTo>
                        <a:pt x="42857" y="120000"/>
                      </a:lnTo>
                      <a:lnTo>
                        <a:pt x="120000" y="0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cap="rnd" cmpd="sng" w="26675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19" name="Google Shape;419;p23"/>
              <p:cNvSpPr txBox="1"/>
              <p:nvPr/>
            </p:nvSpPr>
            <p:spPr>
              <a:xfrm>
                <a:off x="361950" y="0"/>
                <a:ext cx="3019500" cy="80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300">
                    <a:solidFill>
                      <a:srgbClr val="37474F"/>
                    </a:solidFill>
                    <a:latin typeface="Nunito Medium"/>
                    <a:ea typeface="Nunito Medium"/>
                    <a:cs typeface="Nunito Medium"/>
                    <a:sym typeface="Nunito Medium"/>
                  </a:rPr>
                  <a:t>Every time you are near a school bus, remember to be aware, be careful, and be safe.</a:t>
                </a:r>
                <a:endParaRPr b="0" sz="13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endParaRPr>
              </a:p>
            </p:txBody>
          </p:sp>
        </p:grpSp>
        <p:grpSp>
          <p:nvGrpSpPr>
            <p:cNvPr id="420" name="Google Shape;420;p23"/>
            <p:cNvGrpSpPr/>
            <p:nvPr/>
          </p:nvGrpSpPr>
          <p:grpSpPr>
            <a:xfrm>
              <a:off x="238125" y="1476375"/>
              <a:ext cx="3381450" cy="809700"/>
              <a:chOff x="0" y="0"/>
              <a:chExt cx="3381450" cy="809700"/>
            </a:xfrm>
          </p:grpSpPr>
          <p:grpSp>
            <p:nvGrpSpPr>
              <p:cNvPr id="421" name="Google Shape;421;p23"/>
              <p:cNvGrpSpPr/>
              <p:nvPr/>
            </p:nvGrpSpPr>
            <p:grpSpPr>
              <a:xfrm>
                <a:off x="0" y="19050"/>
                <a:ext cx="266700" cy="266700"/>
                <a:chOff x="0" y="0"/>
                <a:chExt cx="266700" cy="266700"/>
              </a:xfrm>
            </p:grpSpPr>
            <p:sp>
              <p:nvSpPr>
                <p:cNvPr id="422" name="Google Shape;422;p23"/>
                <p:cNvSpPr/>
                <p:nvPr/>
              </p:nvSpPr>
              <p:spPr>
                <a:xfrm>
                  <a:off x="0" y="0"/>
                  <a:ext cx="266700" cy="266700"/>
                </a:xfrm>
                <a:prstGeom prst="ellipse">
                  <a:avLst/>
                </a:prstGeom>
                <a:solidFill>
                  <a:srgbClr val="4CAF50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3" name="Google Shape;423;p23"/>
                <p:cNvSpPr/>
                <p:nvPr/>
              </p:nvSpPr>
              <p:spPr>
                <a:xfrm>
                  <a:off x="66675" y="85725"/>
                  <a:ext cx="116700" cy="83400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60000"/>
                      </a:moveTo>
                      <a:lnTo>
                        <a:pt x="42857" y="120000"/>
                      </a:lnTo>
                      <a:lnTo>
                        <a:pt x="120000" y="0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cap="rnd" cmpd="sng" w="26675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24" name="Google Shape;424;p23"/>
              <p:cNvSpPr txBox="1"/>
              <p:nvPr/>
            </p:nvSpPr>
            <p:spPr>
              <a:xfrm>
                <a:off x="361950" y="0"/>
                <a:ext cx="3019500" cy="80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300">
                    <a:solidFill>
                      <a:srgbClr val="37474F"/>
                    </a:solidFill>
                    <a:latin typeface="Nunito Medium"/>
                    <a:ea typeface="Nunito Medium"/>
                    <a:cs typeface="Nunito Medium"/>
                    <a:sym typeface="Nunito Medium"/>
                  </a:rPr>
                  <a:t>Following these rules provides the safest means of travel to and from school.</a:t>
                </a:r>
                <a:endParaRPr b="0" sz="13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endParaRPr>
              </a:p>
            </p:txBody>
          </p:sp>
        </p:grpSp>
        <p:grpSp>
          <p:nvGrpSpPr>
            <p:cNvPr id="425" name="Google Shape;425;p23"/>
            <p:cNvGrpSpPr/>
            <p:nvPr/>
          </p:nvGrpSpPr>
          <p:grpSpPr>
            <a:xfrm>
              <a:off x="238125" y="2333625"/>
              <a:ext cx="3381450" cy="809700"/>
              <a:chOff x="0" y="0"/>
              <a:chExt cx="3381450" cy="809700"/>
            </a:xfrm>
          </p:grpSpPr>
          <p:grpSp>
            <p:nvGrpSpPr>
              <p:cNvPr id="426" name="Google Shape;426;p23"/>
              <p:cNvGrpSpPr/>
              <p:nvPr/>
            </p:nvGrpSpPr>
            <p:grpSpPr>
              <a:xfrm>
                <a:off x="0" y="19050"/>
                <a:ext cx="266700" cy="266700"/>
                <a:chOff x="0" y="0"/>
                <a:chExt cx="266700" cy="266700"/>
              </a:xfrm>
            </p:grpSpPr>
            <p:sp>
              <p:nvSpPr>
                <p:cNvPr id="427" name="Google Shape;427;p23"/>
                <p:cNvSpPr/>
                <p:nvPr/>
              </p:nvSpPr>
              <p:spPr>
                <a:xfrm>
                  <a:off x="0" y="0"/>
                  <a:ext cx="266700" cy="266700"/>
                </a:xfrm>
                <a:prstGeom prst="ellipse">
                  <a:avLst/>
                </a:prstGeom>
                <a:solidFill>
                  <a:srgbClr val="4CAF50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8" name="Google Shape;428;p23"/>
                <p:cNvSpPr/>
                <p:nvPr/>
              </p:nvSpPr>
              <p:spPr>
                <a:xfrm>
                  <a:off x="66675" y="85725"/>
                  <a:ext cx="116700" cy="83400"/>
                </a:xfrm>
                <a:custGeom>
                  <a:rect b="b" l="l" r="r" t="t"/>
                  <a:pathLst>
                    <a:path extrusionOk="0" h="120000" w="120000">
                      <a:moveTo>
                        <a:pt x="0" y="60000"/>
                      </a:moveTo>
                      <a:lnTo>
                        <a:pt x="42857" y="120000"/>
                      </a:lnTo>
                      <a:lnTo>
                        <a:pt x="120000" y="0"/>
                      </a:lnTo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cap="rnd" cmpd="sng" w="26675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29" name="Google Shape;429;p23"/>
              <p:cNvSpPr txBox="1"/>
              <p:nvPr/>
            </p:nvSpPr>
            <p:spPr>
              <a:xfrm>
                <a:off x="361950" y="0"/>
                <a:ext cx="3019500" cy="809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" sz="1300">
                    <a:solidFill>
                      <a:srgbClr val="37474F"/>
                    </a:solidFill>
                    <a:latin typeface="Nunito Medium"/>
                    <a:ea typeface="Nunito Medium"/>
                    <a:cs typeface="Nunito Medium"/>
                    <a:sym typeface="Nunito Medium"/>
                  </a:rPr>
                  <a:t>Working together to ensure a safe, warm commute for every child.</a:t>
                </a:r>
                <a:endParaRPr b="0" sz="13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endParaRPr>
              </a:p>
            </p:txBody>
          </p:sp>
        </p:grpSp>
      </p:grpSp>
      <p:grpSp>
        <p:nvGrpSpPr>
          <p:cNvPr id="430" name="Google Shape;430;p23"/>
          <p:cNvGrpSpPr/>
          <p:nvPr/>
        </p:nvGrpSpPr>
        <p:grpSpPr>
          <a:xfrm>
            <a:off x="4714875" y="1047750"/>
            <a:ext cx="3857700" cy="3524400"/>
            <a:chOff x="0" y="0"/>
            <a:chExt cx="3857700" cy="3524400"/>
          </a:xfrm>
        </p:grpSpPr>
        <p:sp>
          <p:nvSpPr>
            <p:cNvPr id="431" name="Google Shape;431;p23"/>
            <p:cNvSpPr/>
            <p:nvPr/>
          </p:nvSpPr>
          <p:spPr>
            <a:xfrm>
              <a:off x="0" y="0"/>
              <a:ext cx="3857700" cy="3524400"/>
            </a:xfrm>
            <a:prstGeom prst="roundRect">
              <a:avLst>
                <a:gd fmla="val 4324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3"/>
            <p:cNvSpPr/>
            <p:nvPr/>
          </p:nvSpPr>
          <p:spPr>
            <a:xfrm>
              <a:off x="0" y="0"/>
              <a:ext cx="3857700" cy="76200"/>
            </a:xfrm>
            <a:prstGeom prst="roundRect">
              <a:avLst>
                <a:gd fmla="val 50000" name="adj"/>
              </a:avLst>
            </a:prstGeom>
            <a:solidFill>
              <a:srgbClr val="FFC10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3"/>
            <p:cNvSpPr txBox="1"/>
            <p:nvPr/>
          </p:nvSpPr>
          <p:spPr>
            <a:xfrm>
              <a:off x="238125" y="209550"/>
              <a:ext cx="33813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600"/>
                </a:spcAft>
                <a:buNone/>
              </a:pPr>
              <a:r>
                <a:rPr b="0" lang="en" sz="1600">
                  <a:solidFill>
                    <a:srgbClr val="F57F17"/>
                  </a:solidFill>
                  <a:latin typeface="Nunito ExtraBold"/>
                  <a:ea typeface="Nunito ExtraBold"/>
                  <a:cs typeface="Nunito ExtraBold"/>
                  <a:sym typeface="Nunito ExtraBold"/>
                </a:rPr>
                <a:t>Safest Means of Travel</a:t>
              </a:r>
              <a:endParaRPr b="0" sz="1600">
                <a:solidFill>
                  <a:srgbClr val="F57F17"/>
                </a:solidFill>
                <a:latin typeface="Nunito ExtraBold"/>
                <a:ea typeface="Nunito ExtraBold"/>
                <a:cs typeface="Nunito ExtraBold"/>
                <a:sym typeface="Nunito ExtraBold"/>
              </a:endParaRPr>
            </a:p>
          </p:txBody>
        </p:sp>
        <p:sp>
          <p:nvSpPr>
            <p:cNvPr id="434" name="Google Shape;434;p23"/>
            <p:cNvSpPr txBox="1"/>
            <p:nvPr/>
          </p:nvSpPr>
          <p:spPr>
            <a:xfrm>
              <a:off x="238125" y="619125"/>
              <a:ext cx="33813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300">
                  <a:solidFill>
                    <a:srgbClr val="37474F"/>
                  </a:solidFill>
                  <a:latin typeface="Nunito Medium"/>
                  <a:ea typeface="Nunito Medium"/>
                  <a:cs typeface="Nunito Medium"/>
                  <a:sym typeface="Nunito Medium"/>
                </a:rPr>
                <a:t>By following our shared safety guidelines, students, parents, and drivers make every journey secure and smooth.</a:t>
              </a:r>
              <a:endParaRPr b="0" sz="1300">
                <a:solidFill>
                  <a:srgbClr val="37474F"/>
                </a:solidFill>
                <a:latin typeface="Nunito Medium"/>
                <a:ea typeface="Nunito Medium"/>
                <a:cs typeface="Nunito Medium"/>
                <a:sym typeface="Nunito Medium"/>
              </a:endParaRPr>
            </a:p>
          </p:txBody>
        </p:sp>
        <p:grpSp>
          <p:nvGrpSpPr>
            <p:cNvPr id="435" name="Google Shape;435;p23"/>
            <p:cNvGrpSpPr/>
            <p:nvPr/>
          </p:nvGrpSpPr>
          <p:grpSpPr>
            <a:xfrm>
              <a:off x="190500" y="1333500"/>
              <a:ext cx="3476700" cy="1952700"/>
              <a:chOff x="0" y="0"/>
              <a:chExt cx="3476700" cy="1952700"/>
            </a:xfrm>
          </p:grpSpPr>
          <p:sp>
            <p:nvSpPr>
              <p:cNvPr id="436" name="Google Shape;436;p23"/>
              <p:cNvSpPr/>
              <p:nvPr/>
            </p:nvSpPr>
            <p:spPr>
              <a:xfrm>
                <a:off x="0" y="0"/>
                <a:ext cx="3476700" cy="1952700"/>
              </a:xfrm>
              <a:prstGeom prst="roundRect">
                <a:avLst>
                  <a:gd fmla="val 7804" name="adj"/>
                </a:avLst>
              </a:prstGeom>
              <a:solidFill>
                <a:srgbClr val="FFF8E1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37" name="Google Shape;437;p23"/>
              <p:cNvGrpSpPr/>
              <p:nvPr/>
            </p:nvGrpSpPr>
            <p:grpSpPr>
              <a:xfrm>
                <a:off x="1400175" y="285750"/>
                <a:ext cx="714450" cy="457200"/>
                <a:chOff x="47625" y="95250"/>
                <a:chExt cx="714450" cy="457200"/>
              </a:xfrm>
            </p:grpSpPr>
            <p:sp>
              <p:nvSpPr>
                <p:cNvPr id="438" name="Google Shape;438;p23"/>
                <p:cNvSpPr/>
                <p:nvPr/>
              </p:nvSpPr>
              <p:spPr>
                <a:xfrm>
                  <a:off x="47625" y="95250"/>
                  <a:ext cx="666900" cy="381000"/>
                </a:xfrm>
                <a:prstGeom prst="roundRect">
                  <a:avLst>
                    <a:gd fmla="val 22000" name="adj"/>
                  </a:avLst>
                </a:prstGeom>
                <a:solidFill>
                  <a:srgbClr val="FFC107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9" name="Google Shape;439;p23"/>
                <p:cNvSpPr/>
                <p:nvPr/>
              </p:nvSpPr>
              <p:spPr>
                <a:xfrm>
                  <a:off x="571500" y="190500"/>
                  <a:ext cx="190500" cy="285900"/>
                </a:xfrm>
                <a:prstGeom prst="roundRect">
                  <a:avLst>
                    <a:gd fmla="val 22000" name="adj"/>
                  </a:avLst>
                </a:prstGeom>
                <a:solidFill>
                  <a:srgbClr val="FFC107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0" name="Google Shape;440;p23"/>
                <p:cNvSpPr/>
                <p:nvPr/>
              </p:nvSpPr>
              <p:spPr>
                <a:xfrm>
                  <a:off x="95250" y="142875"/>
                  <a:ext cx="142800" cy="142800"/>
                </a:xfrm>
                <a:prstGeom prst="roundRect">
                  <a:avLst>
                    <a:gd fmla="val 14666" name="adj"/>
                  </a:avLst>
                </a:prstGeom>
                <a:solidFill>
                  <a:srgbClr val="2196F3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1" name="Google Shape;441;p23"/>
                <p:cNvSpPr/>
                <p:nvPr/>
              </p:nvSpPr>
              <p:spPr>
                <a:xfrm>
                  <a:off x="285750" y="142875"/>
                  <a:ext cx="142800" cy="142800"/>
                </a:xfrm>
                <a:prstGeom prst="roundRect">
                  <a:avLst>
                    <a:gd fmla="val 14666" name="adj"/>
                  </a:avLst>
                </a:prstGeom>
                <a:solidFill>
                  <a:srgbClr val="2196F3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2" name="Google Shape;442;p23"/>
                <p:cNvSpPr/>
                <p:nvPr/>
              </p:nvSpPr>
              <p:spPr>
                <a:xfrm>
                  <a:off x="476250" y="142875"/>
                  <a:ext cx="142800" cy="142800"/>
                </a:xfrm>
                <a:prstGeom prst="roundRect">
                  <a:avLst>
                    <a:gd fmla="val 14666" name="adj"/>
                  </a:avLst>
                </a:prstGeom>
                <a:solidFill>
                  <a:srgbClr val="2196F3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3" name="Google Shape;443;p23"/>
                <p:cNvSpPr/>
                <p:nvPr/>
              </p:nvSpPr>
              <p:spPr>
                <a:xfrm>
                  <a:off x="114300" y="400050"/>
                  <a:ext cx="152400" cy="152400"/>
                </a:xfrm>
                <a:prstGeom prst="ellipse">
                  <a:avLst/>
                </a:prstGeom>
                <a:solidFill>
                  <a:srgbClr val="37474F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4" name="Google Shape;444;p23"/>
                <p:cNvSpPr/>
                <p:nvPr/>
              </p:nvSpPr>
              <p:spPr>
                <a:xfrm>
                  <a:off x="495300" y="400050"/>
                  <a:ext cx="152400" cy="152400"/>
                </a:xfrm>
                <a:prstGeom prst="ellipse">
                  <a:avLst/>
                </a:prstGeom>
                <a:solidFill>
                  <a:srgbClr val="37474F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5" name="Google Shape;445;p23"/>
                <p:cNvSpPr/>
                <p:nvPr/>
              </p:nvSpPr>
              <p:spPr>
                <a:xfrm>
                  <a:off x="161925" y="447675"/>
                  <a:ext cx="57300" cy="57300"/>
                </a:xfrm>
                <a:prstGeom prst="ellipse">
                  <a:avLst/>
                </a:prstGeom>
                <a:solidFill>
                  <a:srgbClr val="E0E0E0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6" name="Google Shape;446;p23"/>
                <p:cNvSpPr/>
                <p:nvPr/>
              </p:nvSpPr>
              <p:spPr>
                <a:xfrm>
                  <a:off x="542925" y="447675"/>
                  <a:ext cx="57300" cy="57300"/>
                </a:xfrm>
                <a:prstGeom prst="ellipse">
                  <a:avLst/>
                </a:prstGeom>
                <a:solidFill>
                  <a:srgbClr val="E0E0E0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7" name="Google Shape;447;p23"/>
                <p:cNvSpPr/>
                <p:nvPr/>
              </p:nvSpPr>
              <p:spPr>
                <a:xfrm>
                  <a:off x="714375" y="333375"/>
                  <a:ext cx="47700" cy="47700"/>
                </a:xfrm>
                <a:prstGeom prst="roundRect">
                  <a:avLst>
                    <a:gd fmla="val 22000" name="adj"/>
                  </a:avLst>
                </a:prstGeom>
                <a:solidFill>
                  <a:srgbClr val="F44336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48" name="Google Shape;448;p23"/>
              <p:cNvSpPr txBox="1"/>
              <p:nvPr/>
            </p:nvSpPr>
            <p:spPr>
              <a:xfrm>
                <a:off x="190500" y="857250"/>
                <a:ext cx="30957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600">
                    <a:solidFill>
                      <a:srgbClr val="F57F17"/>
                    </a:solidFill>
                    <a:latin typeface="Nunito"/>
                    <a:ea typeface="Nunito"/>
                    <a:cs typeface="Nunito"/>
                    <a:sym typeface="Nunito"/>
                  </a:rPr>
                  <a:t>Safety First!</a:t>
                </a:r>
                <a:endParaRPr b="1" sz="1600">
                  <a:solidFill>
                    <a:srgbClr val="F57F17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  <a:p>
                <a:pPr indent="0" lvl="0" marL="0" rtl="0" algn="ctr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F57F17"/>
                    </a:solidFill>
                    <a:latin typeface="Nunito"/>
                    <a:ea typeface="Nunito"/>
                    <a:cs typeface="Nunito"/>
                    <a:sym typeface="Nunito"/>
                  </a:rPr>
                  <a:t>Celebrating safe student transportation every single day.</a:t>
                </a:r>
                <a:endParaRPr b="1" sz="1200">
                  <a:solidFill>
                    <a:srgbClr val="F57F17"/>
                  </a:solidFill>
                  <a:latin typeface="Nunito"/>
                  <a:ea typeface="Nunito"/>
                  <a:cs typeface="Nunito"/>
                  <a:sym typeface="Nunito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